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F_0.xml" ContentType="application/vnd.ms-powerpoint.comments+xml"/>
  <Override PartName="/ppt/comments/modernComment_11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4"/>
  </p:sldMasterIdLst>
  <p:notesMasterIdLst>
    <p:notesMasterId r:id="rId32"/>
  </p:notesMasterIdLst>
  <p:handoutMasterIdLst>
    <p:handoutMasterId r:id="rId33"/>
  </p:handoutMasterIdLst>
  <p:sldIdLst>
    <p:sldId id="267" r:id="rId5"/>
    <p:sldId id="275" r:id="rId6"/>
    <p:sldId id="287" r:id="rId7"/>
    <p:sldId id="297" r:id="rId8"/>
    <p:sldId id="277" r:id="rId9"/>
    <p:sldId id="276" r:id="rId10"/>
    <p:sldId id="285" r:id="rId11"/>
    <p:sldId id="286" r:id="rId12"/>
    <p:sldId id="278" r:id="rId13"/>
    <p:sldId id="298" r:id="rId14"/>
    <p:sldId id="299" r:id="rId15"/>
    <p:sldId id="279" r:id="rId16"/>
    <p:sldId id="294" r:id="rId17"/>
    <p:sldId id="283" r:id="rId18"/>
    <p:sldId id="284" r:id="rId19"/>
    <p:sldId id="292" r:id="rId20"/>
    <p:sldId id="293" r:id="rId21"/>
    <p:sldId id="281" r:id="rId22"/>
    <p:sldId id="282" r:id="rId23"/>
    <p:sldId id="295" r:id="rId24"/>
    <p:sldId id="288" r:id="rId25"/>
    <p:sldId id="289" r:id="rId26"/>
    <p:sldId id="271" r:id="rId27"/>
    <p:sldId id="272" r:id="rId28"/>
    <p:sldId id="296" r:id="rId29"/>
    <p:sldId id="291" r:id="rId30"/>
    <p:sldId id="27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35931-5383-0A47-ABAD-39A995B696DE}" name="Utilisateur invité" initials="Ui" userId="S::urn:spo:anon#5f5f951a8463b6cc405d18834fc9aaf89e26daff4f55b3e811960c9f720aa8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5E7"/>
    <a:srgbClr val="006E78"/>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74001-23DB-6864-3E1E-9547B97208BD}" v="1200" dt="2025-03-03T16:40:24.874"/>
    <p1510:client id="{0BA75816-F750-E521-CD9D-4609DA1457C5}" v="66" dt="2025-03-04T13:23:44.096"/>
    <p1510:client id="{185D463E-9FE2-3D43-0A76-82FC312D042C}" v="57" dt="2025-03-05T08:38:26.067"/>
    <p1510:client id="{22CFC1F7-ACDB-8622-157B-0D79436DA9B2}" v="272" dt="2025-03-04T08:19:11.567"/>
    <p1510:client id="{2B1BA0AD-2A44-0DCA-AF69-88C9D16CD88E}" v="398" dt="2025-03-04T17:21:55.172"/>
    <p1510:client id="{3494FB60-0936-B6AD-6526-6405AF549D23}" v="570" dt="2025-03-03T16:55:17.688"/>
    <p1510:client id="{627B2E9F-4B68-0ABF-C61E-2BB02639348F}" v="110" dt="2025-03-03T15:59:37.782"/>
    <p1510:client id="{941499A2-7BA6-6F75-9E46-207D4B2D2676}" v="457" dt="2025-03-05T08:41:48.634"/>
    <p1510:client id="{A6EBC26A-C68B-E682-4362-136A2F3D5814}" v="3" dt="2025-03-03T16:22:45.322"/>
    <p1510:client id="{B041B4D9-BB6E-B749-295C-E5B3B720FDCE}" v="552" dt="2025-03-04T14:03:34.391"/>
    <p1510:client id="{C46F108F-4C46-A73A-7F65-E5A37442B976}" v="14" dt="2025-03-03T14:41:18.683"/>
    <p1510:client id="{C71311D9-C4F9-32D2-3E1C-9EBF14DFAF57}" v="6" dt="2025-03-05T08:26:37.823"/>
    <p1510:client id="{D2C1C594-4BE4-AF14-9FAC-F3174FE27DDD}" v="823" dt="2025-03-03T16:14:15.220"/>
    <p1510:client id="{E8741988-B7B0-21DD-A050-1ED10223AD06}" v="100" dt="2025-03-04T17:44:50.780"/>
    <p1510:client id="{F632C900-0645-993E-9B75-F5195FA9E93A}" v="3461" dt="2025-03-05T08:17:52.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F_0.xml><?xml version="1.0" encoding="utf-8"?>
<p188:cmLst xmlns:a="http://schemas.openxmlformats.org/drawingml/2006/main" xmlns:r="http://schemas.openxmlformats.org/officeDocument/2006/relationships" xmlns:p188="http://schemas.microsoft.com/office/powerpoint/2018/8/main">
  <p188:cm id="{C759D41B-C045-495C-AA16-BC5DBBC5C78E}" authorId="{92435931-5383-0A47-ABAD-39A995B696DE}" created="2025-03-04T17:18:51.305">
    <pc:sldMkLst xmlns:pc="http://schemas.microsoft.com/office/powerpoint/2013/main/command">
      <pc:docMk/>
      <pc:sldMk cId="0" sldId="271"/>
    </pc:sldMkLst>
    <p188:txBody>
      <a:bodyPr/>
      <a:lstStyle/>
      <a:p>
        <a:r>
          <a:rPr lang="en-US"/>
          <a:t>requérants : DALO 17 hébergement 20</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0D4D05E2-663A-408D-A192-DD814ADEEDD4}" authorId="{92435931-5383-0A47-ABAD-39A995B696DE}" created="2025-03-04T17:16:50.082">
    <ac:deMkLst xmlns:ac="http://schemas.microsoft.com/office/drawing/2013/main/command">
      <pc:docMk xmlns:pc="http://schemas.microsoft.com/office/powerpoint/2013/main/command"/>
      <pc:sldMk xmlns:pc="http://schemas.microsoft.com/office/powerpoint/2013/main/command" cId="0" sldId="272"/>
      <ac:picMk id="3" creationId="{ABD71DAE-C302-DF00-207C-B72D5AD89AF0}"/>
    </ac:deMkLst>
    <p188:txBody>
      <a:bodyPr/>
      <a:lstStyle/>
      <a:p>
        <a:r>
          <a:rPr lang="en-US"/>
          <a:t>Quelques chiffres : une centaine d’articles le jour j et le lendemain (presse écrite / radio / télé) 
Les médias ont assez peu couvert le contenu avec des témoignages. 
Pétition : Presque 50 000 signatures
Vidéo de lancement qui a bien fonctionné 
Vidéos d’influenceurs / d’autres créateurs de contenu ont sollicité la FAP après le dépôt du recours (contenus à venir) 
Publication avec FAS sur les données actualisées des DNP.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92C778F-F27D-7054-C1FF-FEEEE28F97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47434A7-FC7A-5F53-CB04-DE2C30C816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3D9C8-5A15-4AFC-B185-6CE51108112E}" type="datetimeFigureOut">
              <a:rPr lang="fr-FR" smtClean="0"/>
              <a:t>05/03/2025</a:t>
            </a:fld>
            <a:endParaRPr lang="fr-FR"/>
          </a:p>
        </p:txBody>
      </p:sp>
      <p:sp>
        <p:nvSpPr>
          <p:cNvPr id="4" name="Espace réservé du pied de page 3">
            <a:extLst>
              <a:ext uri="{FF2B5EF4-FFF2-40B4-BE49-F238E27FC236}">
                <a16:creationId xmlns:a16="http://schemas.microsoft.com/office/drawing/2014/main" id="{EF059CD5-EB6F-FBE2-8523-3A2A7D411A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29499D3-9F15-F0B3-D835-3686BAD1B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0242C3-D42A-4175-BCA2-4682F7DD2466}" type="slidenum">
              <a:rPr lang="fr-FR" smtClean="0"/>
              <a:t>‹#›</a:t>
            </a:fld>
            <a:endParaRPr lang="fr-FR"/>
          </a:p>
        </p:txBody>
      </p:sp>
    </p:spTree>
    <p:extLst>
      <p:ext uri="{BB962C8B-B14F-4D97-AF65-F5344CB8AC3E}">
        <p14:creationId xmlns:p14="http://schemas.microsoft.com/office/powerpoint/2010/main" val="327609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EF99-B48A-4E40-A885-3C39614ED36A}" type="datetimeFigureOut">
              <a:rPr lang="fr-FR" smtClean="0"/>
              <a:t>05/03/2025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04E49-9B67-414B-B97C-B168D21B1C86}" type="slidenum">
              <a:rPr lang="fr-FR" smtClean="0"/>
              <a:t>‹#›</a:t>
            </a:fld>
            <a:endParaRPr lang="fr-FR"/>
          </a:p>
        </p:txBody>
      </p:sp>
    </p:spTree>
    <p:extLst>
      <p:ext uri="{BB962C8B-B14F-4D97-AF65-F5344CB8AC3E}">
        <p14:creationId xmlns:p14="http://schemas.microsoft.com/office/powerpoint/2010/main" val="15572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Requérants : </a:t>
            </a:r>
          </a:p>
          <a:p>
            <a:endParaRPr/>
          </a:p>
          <a:p>
            <a:r>
              <a:t>CONDAMNER l’État à verser une somme de 10 000 euros à chacune d’entre elles, en </a:t>
            </a:r>
            <a:br/>
            <a:r>
              <a:t>réparation de leur préjudice moral ;</a:t>
            </a:r>
          </a:p>
          <a:p>
            <a:r>
              <a:t>  </a:t>
            </a:r>
          </a:p>
          <a:p>
            <a:r>
              <a:t>CONDAMNER l’État à verser à la Fondation pour le Logement des Défavorisés une </a:t>
            </a:r>
            <a:br/>
            <a:r>
              <a:t>somme de 685 909,68 euros, en réparation de son préjudice matériel</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09991-E303-786F-3AD1-7417AB546C5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85A150-2F2E-EC66-43A7-256624D4D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8465935-9252-2CAD-3A2C-EBFCB66A25BB}"/>
              </a:ext>
            </a:extLst>
          </p:cNvPr>
          <p:cNvSpPr>
            <a:spLocks noGrp="1"/>
          </p:cNvSpPr>
          <p:nvPr>
            <p:ph type="dt" sz="half" idx="10"/>
          </p:nvPr>
        </p:nvSpPr>
        <p:spPr/>
        <p:txBody>
          <a:bodyPr/>
          <a:lstStyle/>
          <a:p>
            <a:fld id="{ECD19FB2-3AAB-4D03-B13A-2960828C78E3}" type="datetimeFigureOut">
              <a:rPr lang="en-US" smtClean="0"/>
              <a:t>3/5/2025</a:t>
            </a:fld>
            <a:endParaRPr lang="en-US"/>
          </a:p>
        </p:txBody>
      </p:sp>
      <p:sp>
        <p:nvSpPr>
          <p:cNvPr id="5" name="Espace réservé du pied de page 4">
            <a:extLst>
              <a:ext uri="{FF2B5EF4-FFF2-40B4-BE49-F238E27FC236}">
                <a16:creationId xmlns:a16="http://schemas.microsoft.com/office/drawing/2014/main" id="{C0354C5C-D740-D5A6-653E-B71CEBE9D13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1CC1A92-05EC-B4E5-92E8-702CBD3AE17B}"/>
              </a:ext>
            </a:extLst>
          </p:cNvPr>
          <p:cNvSpPr>
            <a:spLocks noGrp="1"/>
          </p:cNvSpPr>
          <p:nvPr>
            <p:ph type="sldNum" sz="quarter" idx="12"/>
          </p:nvPr>
        </p:nvSpPr>
        <p:spPr/>
        <p:txBody>
          <a:bodyPr/>
          <a:lstStyle/>
          <a:p>
            <a:fld id="{6D22F896-40B5-4ADD-8801-0D06FADFA095}" type="slidenum">
              <a:rPr lang="en-US" smtClean="0"/>
              <a:pPr/>
              <a:t>‹#›</a:t>
            </a:fld>
            <a:endParaRPr lang="en-US"/>
          </a:p>
        </p:txBody>
      </p:sp>
      <p:pic>
        <p:nvPicPr>
          <p:cNvPr id="7" name="Image 6" descr="Une image contenant capture d’écran, obscurité, bleu, Turquoise&#10;&#10;Description générée automatiquement">
            <a:extLst>
              <a:ext uri="{FF2B5EF4-FFF2-40B4-BE49-F238E27FC236}">
                <a16:creationId xmlns:a16="http://schemas.microsoft.com/office/drawing/2014/main" id="{BB37E3E5-B4EF-0611-6D3D-2C3A8EEE8A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que 7">
            <a:extLst>
              <a:ext uri="{FF2B5EF4-FFF2-40B4-BE49-F238E27FC236}">
                <a16:creationId xmlns:a16="http://schemas.microsoft.com/office/drawing/2014/main" id="{E0AF2C2E-3F6B-A7B1-20AA-425816297CF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2468" y="5955084"/>
            <a:ext cx="1151689" cy="678674"/>
          </a:xfrm>
          <a:prstGeom prst="rect">
            <a:avLst/>
          </a:prstGeom>
        </p:spPr>
      </p:pic>
    </p:spTree>
    <p:extLst>
      <p:ext uri="{BB962C8B-B14F-4D97-AF65-F5344CB8AC3E}">
        <p14:creationId xmlns:p14="http://schemas.microsoft.com/office/powerpoint/2010/main" val="168187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E40FE-1F52-C055-11F8-1C87ECB80E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53069F-A7FC-F7A0-1648-EA9CCA8FC89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CBCE9C-954D-7D73-C30A-4B014D23816B}"/>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5" name="Espace réservé du pied de page 4">
            <a:extLst>
              <a:ext uri="{FF2B5EF4-FFF2-40B4-BE49-F238E27FC236}">
                <a16:creationId xmlns:a16="http://schemas.microsoft.com/office/drawing/2014/main" id="{FC34083E-8665-722A-AC0D-3E81452480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7C333D-73EA-44F7-8A38-4C1204D6B3A9}"/>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228010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F501964-8F8D-869D-6CF9-46330D5A94C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F78AF44-5B83-31AE-E21B-1D2A4E1622C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CF15F7-62C3-38E6-EF82-A5235A8C25A0}"/>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5" name="Espace réservé du pied de page 4">
            <a:extLst>
              <a:ext uri="{FF2B5EF4-FFF2-40B4-BE49-F238E27FC236}">
                <a16:creationId xmlns:a16="http://schemas.microsoft.com/office/drawing/2014/main" id="{2D9F8CAF-1248-9426-B584-668DF5841C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B5D0F2-8636-77EB-85F6-C3F3C8876C1F}"/>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60521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7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4127F093-FAA6-2B70-67CD-21B3B1E938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7561" y="5681910"/>
            <a:ext cx="1587004" cy="935199"/>
          </a:xfrm>
          <a:prstGeom prst="rect">
            <a:avLst/>
          </a:prstGeom>
        </p:spPr>
      </p:pic>
    </p:spTree>
    <p:extLst>
      <p:ext uri="{BB962C8B-B14F-4D97-AF65-F5344CB8AC3E}">
        <p14:creationId xmlns:p14="http://schemas.microsoft.com/office/powerpoint/2010/main" val="31727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D8E4D-837E-A705-3640-98D4C77A83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84AAD0-5D4B-3C29-9EAC-BCA0E155A46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FCD2F3-7A34-8AEB-9EA1-5974CFF68070}"/>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5" name="Espace réservé du pied de page 4">
            <a:extLst>
              <a:ext uri="{FF2B5EF4-FFF2-40B4-BE49-F238E27FC236}">
                <a16:creationId xmlns:a16="http://schemas.microsoft.com/office/drawing/2014/main" id="{E1EC1DBB-46F2-EC66-5113-DA80E3E75C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79461E-D2CB-CD6E-60A3-DAB0D90EBEBE}"/>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140499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AC18C-50F7-A3BE-9C31-4394684AD94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0F5F71E-0C3D-8369-59ED-9B600113FD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66110A-2868-E546-7B2A-AD35FA8D948C}"/>
              </a:ext>
            </a:extLst>
          </p:cNvPr>
          <p:cNvSpPr>
            <a:spLocks noGrp="1"/>
          </p:cNvSpPr>
          <p:nvPr>
            <p:ph type="dt" sz="half" idx="10"/>
          </p:nvPr>
        </p:nvSpPr>
        <p:spPr/>
        <p:txBody>
          <a:bodyPr/>
          <a:lstStyle/>
          <a:p>
            <a:fld id="{C764DE79-268F-4C1A-8933-263129D2AF90}" type="datetimeFigureOut">
              <a:rPr lang="en-US" smtClean="0"/>
              <a:t>3/5/2025</a:t>
            </a:fld>
            <a:endParaRPr lang="en-US"/>
          </a:p>
        </p:txBody>
      </p:sp>
      <p:sp>
        <p:nvSpPr>
          <p:cNvPr id="5" name="Espace réservé du pied de page 4">
            <a:extLst>
              <a:ext uri="{FF2B5EF4-FFF2-40B4-BE49-F238E27FC236}">
                <a16:creationId xmlns:a16="http://schemas.microsoft.com/office/drawing/2014/main" id="{D5983086-9140-5EB8-C368-DFEB3C09C41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118B778-5979-B46F-569E-C5105E27321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5176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79BC7-6FDB-ED40-E196-FAF9DC7385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5EF64B-CB47-3A85-EF15-D932AE164C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F7CE915-6CE9-0D59-703E-B090570045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442A91F-772D-AEB4-0FC9-E2118944C738}"/>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6" name="Espace réservé du pied de page 5">
            <a:extLst>
              <a:ext uri="{FF2B5EF4-FFF2-40B4-BE49-F238E27FC236}">
                <a16:creationId xmlns:a16="http://schemas.microsoft.com/office/drawing/2014/main" id="{525DB3C1-A074-1EBC-AE38-2A30800C0C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25832F-1296-10F5-0326-9B81CEF518B5}"/>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388656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DC5A4-8FE6-760A-22AF-40DB5DF24D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88933E-F701-370B-8ACA-CE57A43AF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2E00E4-EA15-4411-EFD6-F9BD7A1D70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A379CCD-206E-D90A-CF92-A8DD2F5A5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B856B3-0F09-9BCB-D636-78C225E79DA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946A64-205B-E6D8-E5D1-B58982E40F68}"/>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8" name="Espace réservé du pied de page 7">
            <a:extLst>
              <a:ext uri="{FF2B5EF4-FFF2-40B4-BE49-F238E27FC236}">
                <a16:creationId xmlns:a16="http://schemas.microsoft.com/office/drawing/2014/main" id="{41F3B80C-7F20-04C4-9EEA-DA7882FE3E3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F424793-9885-94A2-D940-C8AB7203233B}"/>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381720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C2260-CC64-1A5A-EB79-9485A2838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254802-51E6-6423-228D-42587DE2E0A9}"/>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4" name="Espace réservé du pied de page 3">
            <a:extLst>
              <a:ext uri="{FF2B5EF4-FFF2-40B4-BE49-F238E27FC236}">
                <a16:creationId xmlns:a16="http://schemas.microsoft.com/office/drawing/2014/main" id="{7224F8FC-66A6-76C0-1F7E-88EF835E2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C7D471-0734-19ED-E8C6-A6FE1C0EC7C4}"/>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381148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DD28274-3063-CCF0-CABC-7ED6C3A3B7F4}"/>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3" name="Espace réservé du pied de page 2">
            <a:extLst>
              <a:ext uri="{FF2B5EF4-FFF2-40B4-BE49-F238E27FC236}">
                <a16:creationId xmlns:a16="http://schemas.microsoft.com/office/drawing/2014/main" id="{DBB89C70-D390-A3C7-5A3D-AED28867BF2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C58F415-E26B-CB53-1B20-4A91B61848EA}"/>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113273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0C2D1-C56C-2B9B-E359-04A1BC3F05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FA99B8-EF05-4489-3F27-1AAA1D199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8971701-C1BC-D5CA-03B4-BF50F5EBF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F08805-CF4E-A3FF-53A5-0FA2122D0A0E}"/>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6" name="Espace réservé du pied de page 5">
            <a:extLst>
              <a:ext uri="{FF2B5EF4-FFF2-40B4-BE49-F238E27FC236}">
                <a16:creationId xmlns:a16="http://schemas.microsoft.com/office/drawing/2014/main" id="{D13095D0-EDF5-B195-127F-1076CCB988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E6D97D-7A4A-C769-454F-A7713B9E4230}"/>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405499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77B9A-6512-4F83-7D4B-EB970CFCC1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D6E879-B8C8-2EC0-E814-0ECF0883D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207C6C-89F6-6C7F-B926-EE748AA3B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DE7549-6BCA-1577-211A-0C31C6E6982C}"/>
              </a:ext>
            </a:extLst>
          </p:cNvPr>
          <p:cNvSpPr>
            <a:spLocks noGrp="1"/>
          </p:cNvSpPr>
          <p:nvPr>
            <p:ph type="dt" sz="half" idx="10"/>
          </p:nvPr>
        </p:nvSpPr>
        <p:spPr/>
        <p:txBody>
          <a:bodyPr/>
          <a:lstStyle/>
          <a:p>
            <a:fld id="{019EAE60-663F-4148-BBCE-50AB5FB10C2E}" type="datetimeFigureOut">
              <a:rPr lang="fr-FR" smtClean="0"/>
              <a:t>05/03/2025</a:t>
            </a:fld>
            <a:endParaRPr lang="fr-FR"/>
          </a:p>
        </p:txBody>
      </p:sp>
      <p:sp>
        <p:nvSpPr>
          <p:cNvPr id="6" name="Espace réservé du pied de page 5">
            <a:extLst>
              <a:ext uri="{FF2B5EF4-FFF2-40B4-BE49-F238E27FC236}">
                <a16:creationId xmlns:a16="http://schemas.microsoft.com/office/drawing/2014/main" id="{5633DFAD-BF67-307A-31AA-17C89E9358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26B13B-33F2-A181-3534-18A1B5BC5B73}"/>
              </a:ext>
            </a:extLst>
          </p:cNvPr>
          <p:cNvSpPr>
            <a:spLocks noGrp="1"/>
          </p:cNvSpPr>
          <p:nvPr>
            <p:ph type="sldNum" sz="quarter" idx="12"/>
          </p:nvPr>
        </p:nvSpPr>
        <p:spPr/>
        <p:txBody>
          <a:bodyPr/>
          <a:lstStyle/>
          <a:p>
            <a:fld id="{34BB306C-3AB7-470F-881D-3F8A06C5AB16}" type="slidenum">
              <a:rPr lang="fr-FR" smtClean="0"/>
              <a:t>‹#›</a:t>
            </a:fld>
            <a:endParaRPr lang="fr-FR"/>
          </a:p>
        </p:txBody>
      </p:sp>
    </p:spTree>
    <p:extLst>
      <p:ext uri="{BB962C8B-B14F-4D97-AF65-F5344CB8AC3E}">
        <p14:creationId xmlns:p14="http://schemas.microsoft.com/office/powerpoint/2010/main" val="283684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C62E37-CC2B-ED5D-EEEE-628F400380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231066A-2FC0-603E-C2F9-2265E4082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E250E3-CD41-7504-3E72-62CBA429B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9EAE60-663F-4148-BBCE-50AB5FB10C2E}" type="datetimeFigureOut">
              <a:rPr lang="fr-FR" smtClean="0"/>
              <a:t>05/03/2025</a:t>
            </a:fld>
            <a:endParaRPr lang="fr-FR"/>
          </a:p>
        </p:txBody>
      </p:sp>
      <p:sp>
        <p:nvSpPr>
          <p:cNvPr id="5" name="Espace réservé du pied de page 4">
            <a:extLst>
              <a:ext uri="{FF2B5EF4-FFF2-40B4-BE49-F238E27FC236}">
                <a16:creationId xmlns:a16="http://schemas.microsoft.com/office/drawing/2014/main" id="{18AF0941-D57A-990D-769E-0CF834D18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9B8847D-D364-EE69-A710-F0C796F30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BB306C-3AB7-470F-881D-3F8A06C5AB16}" type="slidenum">
              <a:rPr lang="fr-FR" smtClean="0"/>
              <a:t>‹#›</a:t>
            </a:fld>
            <a:endParaRPr lang="fr-FR"/>
          </a:p>
        </p:txBody>
      </p:sp>
      <p:pic>
        <p:nvPicPr>
          <p:cNvPr id="7" name="Image 6" descr="Une image contenant capture d’écran, obscurité, bleu, Turquoise&#10;&#10;Description générée automatiquement">
            <a:extLst>
              <a:ext uri="{FF2B5EF4-FFF2-40B4-BE49-F238E27FC236}">
                <a16:creationId xmlns:a16="http://schemas.microsoft.com/office/drawing/2014/main" id="{F5B85FC2-A0FE-C1CA-7744-5B54710464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que 7">
            <a:extLst>
              <a:ext uri="{FF2B5EF4-FFF2-40B4-BE49-F238E27FC236}">
                <a16:creationId xmlns:a16="http://schemas.microsoft.com/office/drawing/2014/main" id="{A6652BDD-EC72-F0A3-2FE9-91DA7DD7C5C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2468" y="5955084"/>
            <a:ext cx="1151689" cy="678674"/>
          </a:xfrm>
          <a:prstGeom prst="rect">
            <a:avLst/>
          </a:prstGeom>
        </p:spPr>
      </p:pic>
    </p:spTree>
    <p:extLst>
      <p:ext uri="{BB962C8B-B14F-4D97-AF65-F5344CB8AC3E}">
        <p14:creationId xmlns:p14="http://schemas.microsoft.com/office/powerpoint/2010/main" val="56955534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364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jqTJcw0qLw0?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https://www.collectif-associations-logement.org/wp-content/uploads/2025/02/NAPML-2-pages-recours-hebergement.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hange.org/p/l-etat-est-coupable-de-non-assistance-%C3%A0-personnes-mal-log%C3%A9es-4d0d92a0-48cd-4af1-be0a-66cd4a23c196?utm_medium=custom_url&amp;utm_source=share_petition&amp;recruited_by_id=5b4ab2a0-df04-11ef-8727-c1a4b2c2185b&amp;fbclid=IwY2xjawIhb-lleHRuA2FlbQIxMQABHSnWA6Iu0gWyBKMOBC9r2IyNvWolX-8Fo6RBSLv2wFx6dAGfCBymY1zH6A_aem_IROQEqLeBT3qvJVr88kfdA" TargetMode="External"/><Relationship Id="rId2" Type="http://schemas.microsoft.com/office/2018/10/relationships/comments" Target="../comments/modernComment_110_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youtu.be/IFMD_4WGEEo?feature=shared&amp;t=30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743BF74-3CB1-35D3-E254-2229C81DDD33}"/>
              </a:ext>
            </a:extLst>
          </p:cNvPr>
          <p:cNvSpPr>
            <a:spLocks noGrp="1"/>
          </p:cNvSpPr>
          <p:nvPr>
            <p:ph type="subTitle" idx="1"/>
          </p:nvPr>
        </p:nvSpPr>
        <p:spPr>
          <a:xfrm>
            <a:off x="1507067" y="3429000"/>
            <a:ext cx="7766936" cy="1096899"/>
          </a:xfrm>
          <a:noFill/>
        </p:spPr>
        <p:txBody>
          <a:bodyPr/>
          <a:lstStyle/>
          <a:p>
            <a:pPr algn="l"/>
            <a:r>
              <a:rPr lang="fr-FR" err="1">
                <a:solidFill>
                  <a:srgbClr val="006E78"/>
                </a:solidFill>
              </a:rPr>
              <a:t>dkcf</a:t>
            </a:r>
            <a:endParaRPr lang="fr-FR">
              <a:solidFill>
                <a:srgbClr val="006E78"/>
              </a:solidFill>
            </a:endParaRPr>
          </a:p>
        </p:txBody>
      </p:sp>
      <p:pic>
        <p:nvPicPr>
          <p:cNvPr id="3" name="Image 2">
            <a:extLst>
              <a:ext uri="{FF2B5EF4-FFF2-40B4-BE49-F238E27FC236}">
                <a16:creationId xmlns:a16="http://schemas.microsoft.com/office/drawing/2014/main" id="{A6614248-5A47-8A9F-F766-EE46DF239C49}"/>
              </a:ext>
            </a:extLst>
          </p:cNvPr>
          <p:cNvPicPr>
            <a:picLocks noChangeAspect="1"/>
          </p:cNvPicPr>
          <p:nvPr/>
        </p:nvPicPr>
        <p:blipFill>
          <a:blip r:embed="rId2"/>
          <a:srcRect l="7589" t="24117" r="25447" b="5799"/>
          <a:stretch/>
        </p:blipFill>
        <p:spPr>
          <a:xfrm>
            <a:off x="0" y="0"/>
            <a:ext cx="12398829" cy="6857999"/>
          </a:xfrm>
          <a:prstGeom prst="rect">
            <a:avLst/>
          </a:prstGeom>
        </p:spPr>
      </p:pic>
    </p:spTree>
    <p:extLst>
      <p:ext uri="{BB962C8B-B14F-4D97-AF65-F5344CB8AC3E}">
        <p14:creationId xmlns:p14="http://schemas.microsoft.com/office/powerpoint/2010/main" val="361751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474C0-0F9D-9C7C-5E6D-0692C8D03481}"/>
              </a:ext>
            </a:extLst>
          </p:cNvPr>
          <p:cNvSpPr>
            <a:spLocks noGrp="1"/>
          </p:cNvSpPr>
          <p:nvPr>
            <p:ph type="title"/>
          </p:nvPr>
        </p:nvSpPr>
        <p:spPr/>
        <p:txBody>
          <a:bodyPr/>
          <a:lstStyle/>
          <a:p>
            <a:r>
              <a:rPr lang="en-US" sz="3200" b="1">
                <a:solidFill>
                  <a:schemeClr val="accent1"/>
                </a:solidFill>
              </a:rPr>
              <a:t>Comment se compose un </a:t>
            </a:r>
            <a:r>
              <a:rPr lang="en-US" sz="3200" b="1" err="1">
                <a:solidFill>
                  <a:schemeClr val="accent1"/>
                </a:solidFill>
              </a:rPr>
              <a:t>comité</a:t>
            </a:r>
            <a:r>
              <a:rPr lang="en-US" sz="3200" b="1">
                <a:solidFill>
                  <a:schemeClr val="accent1"/>
                </a:solidFill>
              </a:rPr>
              <a:t> de </a:t>
            </a:r>
            <a:r>
              <a:rPr lang="en-US" sz="3200" b="1" err="1">
                <a:solidFill>
                  <a:schemeClr val="accent1"/>
                </a:solidFill>
              </a:rPr>
              <a:t>veille</a:t>
            </a:r>
            <a:r>
              <a:rPr lang="en-US" sz="3200" b="1">
                <a:solidFill>
                  <a:schemeClr val="accent1"/>
                </a:solidFill>
              </a:rPr>
              <a:t> ? </a:t>
            </a:r>
          </a:p>
        </p:txBody>
      </p:sp>
      <p:sp>
        <p:nvSpPr>
          <p:cNvPr id="3" name="Espace réservé du contenu 2">
            <a:extLst>
              <a:ext uri="{FF2B5EF4-FFF2-40B4-BE49-F238E27FC236}">
                <a16:creationId xmlns:a16="http://schemas.microsoft.com/office/drawing/2014/main" id="{E34A285C-DD9B-97AA-1830-24B3F0D37873}"/>
              </a:ext>
            </a:extLst>
          </p:cNvPr>
          <p:cNvSpPr>
            <a:spLocks noGrp="1"/>
          </p:cNvSpPr>
          <p:nvPr>
            <p:ph idx="1"/>
          </p:nvPr>
        </p:nvSpPr>
        <p:spPr/>
        <p:txBody>
          <a:bodyPr vert="horz" lIns="91440" tIns="45720" rIns="91440" bIns="45720" rtlCol="0" anchor="t">
            <a:normAutofit/>
          </a:bodyPr>
          <a:lstStyle/>
          <a:p>
            <a:r>
              <a:rPr lang="fr-FR" sz="2400"/>
              <a:t> La composition des comités de veille est très variée</a:t>
            </a:r>
          </a:p>
          <a:p>
            <a:endParaRPr lang="fr-FR" sz="2400"/>
          </a:p>
          <a:p>
            <a:pPr lvl="1">
              <a:buFont typeface="Calibri" panose="020B0604020202020204" pitchFamily="34" charset="0"/>
              <a:buChar char="-"/>
            </a:pPr>
            <a:r>
              <a:rPr lang="fr-FR" sz="2000"/>
              <a:t>Genèse du comité de médiation ….</a:t>
            </a:r>
          </a:p>
          <a:p>
            <a:pPr lvl="1">
              <a:buFont typeface="Calibri" panose="020B0604020202020204" pitchFamily="34" charset="0"/>
              <a:buChar char="-"/>
            </a:pPr>
            <a:r>
              <a:rPr lang="fr-FR" sz="2000"/>
              <a:t>… Pouvant être rejoints par un panel de partenaires (avocats, associations spécialisées, …)</a:t>
            </a:r>
          </a:p>
          <a:p>
            <a:pPr lvl="1">
              <a:buFont typeface="Calibri" panose="020B0604020202020204" pitchFamily="34" charset="0"/>
              <a:buChar char="-"/>
            </a:pPr>
            <a:r>
              <a:rPr lang="fr-FR" sz="2000"/>
              <a:t>Des coopérations plus innovantes sont parfois observées</a:t>
            </a:r>
          </a:p>
          <a:p>
            <a:pPr marL="457200" lvl="1" indent="0">
              <a:buNone/>
            </a:pPr>
            <a:r>
              <a:rPr lang="fr-FR" sz="1600" i="1"/>
              <a:t>Exemple:  le comité de veille DALO des Yvelines a été ouvert un temps aux travailleurs sociaux. </a:t>
            </a:r>
          </a:p>
          <a:p>
            <a:pPr marL="742950" lvl="1" indent="-285750">
              <a:buFont typeface="Calibri" panose="020B0604020202020204" pitchFamily="34" charset="0"/>
              <a:buChar char="-"/>
            </a:pPr>
            <a:endParaRPr lang="fr-FR" sz="1600"/>
          </a:p>
          <a:p>
            <a:pPr lvl="1">
              <a:buFont typeface="Calibri" panose="020B0604020202020204" pitchFamily="34" charset="0"/>
              <a:buChar char="-"/>
            </a:pPr>
            <a:endParaRPr lang="fr-FR" sz="1600"/>
          </a:p>
          <a:p>
            <a:pPr lvl="1">
              <a:buFont typeface="Calibri" panose="020B0604020202020204" pitchFamily="34" charset="0"/>
              <a:buChar char="-"/>
            </a:pPr>
            <a:endParaRPr lang="fr-FR" sz="1600"/>
          </a:p>
        </p:txBody>
      </p:sp>
      <p:pic>
        <p:nvPicPr>
          <p:cNvPr id="5" name="Image 10" descr="Une image contenant texte, capture d’écran, logiciel, Icône d’ordinateur&#10;&#10;Le contenu généré par l’IA peut être incorrect.">
            <a:extLst>
              <a:ext uri="{FF2B5EF4-FFF2-40B4-BE49-F238E27FC236}">
                <a16:creationId xmlns:a16="http://schemas.microsoft.com/office/drawing/2014/main" id="{FD0E17C8-FD37-FCAB-1346-BE98C4D4F839}"/>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511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4A9B1-6185-FBE0-40B6-10729C16A920}"/>
              </a:ext>
            </a:extLst>
          </p:cNvPr>
          <p:cNvSpPr>
            <a:spLocks noGrp="1"/>
          </p:cNvSpPr>
          <p:nvPr>
            <p:ph type="title"/>
          </p:nvPr>
        </p:nvSpPr>
        <p:spPr/>
        <p:txBody>
          <a:bodyPr/>
          <a:lstStyle/>
          <a:p>
            <a:r>
              <a:rPr lang="en-US" sz="3200" b="1">
                <a:solidFill>
                  <a:schemeClr val="accent1"/>
                </a:solidFill>
              </a:rPr>
              <a:t>Comment </a:t>
            </a:r>
            <a:r>
              <a:rPr lang="en-US" sz="3200" b="1" err="1">
                <a:solidFill>
                  <a:schemeClr val="accent1"/>
                </a:solidFill>
              </a:rPr>
              <a:t>s'organise</a:t>
            </a:r>
            <a:r>
              <a:rPr lang="en-US" sz="3200" b="1">
                <a:solidFill>
                  <a:schemeClr val="accent1"/>
                </a:solidFill>
              </a:rPr>
              <a:t> un </a:t>
            </a:r>
            <a:r>
              <a:rPr lang="en-US" sz="3200" b="1" err="1">
                <a:solidFill>
                  <a:schemeClr val="accent1"/>
                </a:solidFill>
              </a:rPr>
              <a:t>comité</a:t>
            </a:r>
            <a:r>
              <a:rPr lang="en-US" sz="3200" b="1">
                <a:solidFill>
                  <a:schemeClr val="accent1"/>
                </a:solidFill>
              </a:rPr>
              <a:t> de </a:t>
            </a:r>
            <a:r>
              <a:rPr lang="en-US" sz="3200" b="1" err="1">
                <a:solidFill>
                  <a:schemeClr val="accent1"/>
                </a:solidFill>
              </a:rPr>
              <a:t>veille</a:t>
            </a:r>
            <a:r>
              <a:rPr lang="en-US" sz="3200" b="1">
                <a:solidFill>
                  <a:schemeClr val="accent1"/>
                </a:solidFill>
              </a:rPr>
              <a:t> ? </a:t>
            </a:r>
          </a:p>
        </p:txBody>
      </p:sp>
      <p:sp>
        <p:nvSpPr>
          <p:cNvPr id="3" name="Espace réservé du contenu 2">
            <a:extLst>
              <a:ext uri="{FF2B5EF4-FFF2-40B4-BE49-F238E27FC236}">
                <a16:creationId xmlns:a16="http://schemas.microsoft.com/office/drawing/2014/main" id="{534C66E8-C98D-17AE-9246-B48257E01817}"/>
              </a:ext>
            </a:extLst>
          </p:cNvPr>
          <p:cNvSpPr>
            <a:spLocks noGrp="1"/>
          </p:cNvSpPr>
          <p:nvPr>
            <p:ph idx="1"/>
          </p:nvPr>
        </p:nvSpPr>
        <p:spPr/>
        <p:txBody>
          <a:bodyPr vert="horz" lIns="91440" tIns="45720" rIns="91440" bIns="45720" rtlCol="0" anchor="t">
            <a:normAutofit/>
          </a:bodyPr>
          <a:lstStyle/>
          <a:p>
            <a:r>
              <a:rPr lang="fr-FR" sz="2400"/>
              <a:t>Réunir les associations locales</a:t>
            </a:r>
          </a:p>
          <a:p>
            <a:r>
              <a:rPr lang="fr-FR" sz="2400"/>
              <a:t>Donner un cadre </a:t>
            </a:r>
          </a:p>
          <a:p>
            <a:r>
              <a:rPr lang="fr-FR" sz="2400"/>
              <a:t>Renouvellement de ses membres </a:t>
            </a:r>
          </a:p>
        </p:txBody>
      </p:sp>
      <p:pic>
        <p:nvPicPr>
          <p:cNvPr id="5" name="Image 10" descr="Une image contenant texte, capture d’écran, logiciel, Icône d’ordinateur&#10;&#10;Le contenu généré par l’IA peut être incorrect.">
            <a:extLst>
              <a:ext uri="{FF2B5EF4-FFF2-40B4-BE49-F238E27FC236}">
                <a16:creationId xmlns:a16="http://schemas.microsoft.com/office/drawing/2014/main" id="{8990DFA2-73B8-3057-3294-B4D64A7559AE}"/>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145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30103-0AAA-06C8-0123-D6413CA0449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6884F28-CF11-018D-F116-E6E2D075174A}"/>
              </a:ext>
            </a:extLst>
          </p:cNvPr>
          <p:cNvSpPr>
            <a:spLocks noGrp="1"/>
          </p:cNvSpPr>
          <p:nvPr>
            <p:ph type="title"/>
          </p:nvPr>
        </p:nvSpPr>
        <p:spPr>
          <a:xfrm>
            <a:off x="838200" y="584684"/>
            <a:ext cx="10515600" cy="1325563"/>
          </a:xfrm>
        </p:spPr>
        <p:txBody>
          <a:bodyPr>
            <a:normAutofit/>
          </a:bodyPr>
          <a:lstStyle/>
          <a:p>
            <a:r>
              <a:rPr lang="en-US" sz="3200" b="1">
                <a:solidFill>
                  <a:schemeClr val="accent1"/>
                </a:solidFill>
              </a:rPr>
              <a:t>Comment </a:t>
            </a:r>
            <a:r>
              <a:rPr lang="en-US" sz="3200" b="1" err="1">
                <a:solidFill>
                  <a:schemeClr val="accent1"/>
                </a:solidFill>
              </a:rPr>
              <a:t>animer</a:t>
            </a:r>
            <a:r>
              <a:rPr lang="en-US" sz="3200" b="1">
                <a:solidFill>
                  <a:schemeClr val="accent1"/>
                </a:solidFill>
              </a:rPr>
              <a:t> un </a:t>
            </a:r>
            <a:r>
              <a:rPr lang="en-US" sz="3200" b="1" err="1">
                <a:solidFill>
                  <a:schemeClr val="accent1"/>
                </a:solidFill>
              </a:rPr>
              <a:t>comité</a:t>
            </a:r>
            <a:r>
              <a:rPr lang="en-US" sz="3200" b="1">
                <a:solidFill>
                  <a:schemeClr val="accent1"/>
                </a:solidFill>
              </a:rPr>
              <a:t> de </a:t>
            </a:r>
            <a:r>
              <a:rPr lang="en-US" sz="3200" b="1" err="1">
                <a:solidFill>
                  <a:schemeClr val="accent1"/>
                </a:solidFill>
              </a:rPr>
              <a:t>veille</a:t>
            </a:r>
            <a:r>
              <a:rPr lang="en-US" sz="3200" b="1">
                <a:solidFill>
                  <a:schemeClr val="accent1"/>
                </a:solidFill>
              </a:rPr>
              <a:t> ? </a:t>
            </a:r>
            <a:br>
              <a:rPr lang="en-US" sz="4000" b="1"/>
            </a:br>
            <a:endParaRPr lang="en-US" sz="4000"/>
          </a:p>
        </p:txBody>
      </p:sp>
      <p:sp>
        <p:nvSpPr>
          <p:cNvPr id="10" name="Espace réservé du contenu 9">
            <a:extLst>
              <a:ext uri="{FF2B5EF4-FFF2-40B4-BE49-F238E27FC236}">
                <a16:creationId xmlns:a16="http://schemas.microsoft.com/office/drawing/2014/main" id="{9C752D7D-8BFC-A3C5-1D5E-A93F8B3640EA}"/>
              </a:ext>
            </a:extLst>
          </p:cNvPr>
          <p:cNvSpPr>
            <a:spLocks noGrp="1"/>
          </p:cNvSpPr>
          <p:nvPr>
            <p:ph idx="1"/>
          </p:nvPr>
        </p:nvSpPr>
        <p:spPr>
          <a:xfrm>
            <a:off x="838200" y="1660163"/>
            <a:ext cx="9727770" cy="4299677"/>
          </a:xfrm>
        </p:spPr>
        <p:txBody>
          <a:bodyPr vert="horz" lIns="91440" tIns="45720" rIns="91440" bIns="45720" rtlCol="0" anchor="t">
            <a:normAutofit/>
          </a:bodyPr>
          <a:lstStyle/>
          <a:p>
            <a:r>
              <a:rPr lang="fr-FR" sz="2000" err="1"/>
              <a:t>Co-animation</a:t>
            </a:r>
            <a:r>
              <a:rPr lang="fr-FR" sz="2000"/>
              <a:t> entre plusieurs </a:t>
            </a:r>
            <a:r>
              <a:rPr lang="fr-FR" sz="2000" err="1"/>
              <a:t>strctures</a:t>
            </a:r>
            <a:r>
              <a:rPr lang="fr-FR" sz="2000"/>
              <a:t>. Ex : fédération et association locale </a:t>
            </a:r>
          </a:p>
          <a:p>
            <a:r>
              <a:rPr lang="fr-FR" sz="2000"/>
              <a:t>Organisation des rencontres trimestriels et définition de l'ordre du jour et des interventions </a:t>
            </a:r>
          </a:p>
          <a:p>
            <a:r>
              <a:rPr lang="fr-FR" sz="2000"/>
              <a:t>Rédaction des comptes rendus : un élément essentiel pour la transmission des informations</a:t>
            </a:r>
          </a:p>
          <a:p>
            <a:r>
              <a:rPr lang="fr-FR" sz="2000"/>
              <a:t>Développement du Comité de veille et mise à jour des membres</a:t>
            </a:r>
          </a:p>
          <a:p>
            <a:r>
              <a:rPr lang="fr-FR" sz="2000"/>
              <a:t>Coordination des actions décidées par le </a:t>
            </a:r>
            <a:r>
              <a:rPr lang="fr-FR" sz="2000" err="1"/>
              <a:t>CoV</a:t>
            </a:r>
            <a:r>
              <a:rPr lang="fr-FR" sz="2000"/>
              <a:t> (rédaction de courrier, mise en place de GT...)</a:t>
            </a:r>
          </a:p>
        </p:txBody>
      </p:sp>
      <p:pic>
        <p:nvPicPr>
          <p:cNvPr id="11" name="Image 10" descr="Une image contenant texte, capture d’écran, logiciel, Icône d’ordinateur&#10;&#10;Le contenu généré par l’IA peut être incorrect.">
            <a:extLst>
              <a:ext uri="{FF2B5EF4-FFF2-40B4-BE49-F238E27FC236}">
                <a16:creationId xmlns:a16="http://schemas.microsoft.com/office/drawing/2014/main" id="{1ADCA101-C45A-929B-761A-0E1DC5F8AFF3}"/>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886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883E-D9BF-88F8-5CFD-B3F8294E78B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AF549BE-E517-D56C-7E09-6CC03CF16286}"/>
              </a:ext>
            </a:extLst>
          </p:cNvPr>
          <p:cNvSpPr>
            <a:spLocks noGrp="1"/>
          </p:cNvSpPr>
          <p:nvPr>
            <p:ph type="title"/>
          </p:nvPr>
        </p:nvSpPr>
        <p:spPr>
          <a:xfrm>
            <a:off x="838200" y="365125"/>
            <a:ext cx="10515600" cy="1325563"/>
          </a:xfrm>
        </p:spPr>
        <p:txBody>
          <a:bodyPr>
            <a:normAutofit/>
          </a:bodyPr>
          <a:lstStyle/>
          <a:p>
            <a:r>
              <a:rPr lang="en-US" sz="3200" b="1">
                <a:solidFill>
                  <a:schemeClr val="accent1"/>
                </a:solidFill>
              </a:rPr>
              <a:t>Quelles actions </a:t>
            </a:r>
            <a:r>
              <a:rPr lang="en-US" sz="3200" b="1" err="1">
                <a:solidFill>
                  <a:schemeClr val="accent1"/>
                </a:solidFill>
              </a:rPr>
              <a:t>peuvent-être</a:t>
            </a:r>
            <a:r>
              <a:rPr lang="en-US" sz="3200" b="1">
                <a:solidFill>
                  <a:schemeClr val="accent1"/>
                </a:solidFill>
              </a:rPr>
              <a:t> mises </a:t>
            </a:r>
            <a:r>
              <a:rPr lang="en-US" sz="3200" b="1" err="1">
                <a:solidFill>
                  <a:schemeClr val="accent1"/>
                </a:solidFill>
              </a:rPr>
              <a:t>en</a:t>
            </a:r>
            <a:r>
              <a:rPr lang="en-US" sz="3200" b="1">
                <a:solidFill>
                  <a:schemeClr val="accent1"/>
                </a:solidFill>
              </a:rPr>
              <a:t> place ?</a:t>
            </a:r>
            <a:r>
              <a:rPr lang="en-US" sz="4000" b="1">
                <a:solidFill>
                  <a:schemeClr val="accent1"/>
                </a:solidFill>
              </a:rPr>
              <a:t> </a:t>
            </a:r>
            <a:br>
              <a:rPr lang="en-US" sz="4000" b="1"/>
            </a:br>
            <a:endParaRPr lang="en-US" sz="4000"/>
          </a:p>
        </p:txBody>
      </p:sp>
      <p:sp>
        <p:nvSpPr>
          <p:cNvPr id="10" name="Espace réservé du contenu 9">
            <a:extLst>
              <a:ext uri="{FF2B5EF4-FFF2-40B4-BE49-F238E27FC236}">
                <a16:creationId xmlns:a16="http://schemas.microsoft.com/office/drawing/2014/main" id="{FDEDF022-CBEE-AC20-5087-D581C22A4311}"/>
              </a:ext>
            </a:extLst>
          </p:cNvPr>
          <p:cNvSpPr>
            <a:spLocks noGrp="1"/>
          </p:cNvSpPr>
          <p:nvPr>
            <p:ph idx="1"/>
          </p:nvPr>
        </p:nvSpPr>
        <p:spPr/>
        <p:txBody>
          <a:bodyPr vert="horz" lIns="91440" tIns="45720" rIns="91440" bIns="45720" rtlCol="0" anchor="t">
            <a:normAutofit/>
          </a:bodyPr>
          <a:lstStyle/>
          <a:p>
            <a:pPr marL="514350" indent="-514350">
              <a:buAutoNum type="arabicParenR"/>
            </a:pPr>
            <a:r>
              <a:rPr lang="fr-FR" sz="2000"/>
              <a:t>Rappel du droit</a:t>
            </a:r>
          </a:p>
          <a:p>
            <a:pPr marL="514350" indent="-514350">
              <a:buAutoNum type="arabicParenR"/>
            </a:pPr>
            <a:r>
              <a:rPr lang="fr-FR" sz="2000"/>
              <a:t>Faire connaître le droit</a:t>
            </a:r>
          </a:p>
          <a:p>
            <a:pPr marL="514350" indent="-514350">
              <a:buAutoNum type="arabicParenR"/>
            </a:pPr>
            <a:r>
              <a:rPr lang="fr-FR" sz="2000"/>
              <a:t>Faire reconnaitre le droit </a:t>
            </a:r>
          </a:p>
          <a:p>
            <a:pPr marL="514350" indent="-514350">
              <a:buAutoNum type="arabicParenR"/>
            </a:pPr>
            <a:r>
              <a:rPr lang="fr-FR" sz="2000"/>
              <a:t>Fonction de plaidoyer </a:t>
            </a:r>
          </a:p>
        </p:txBody>
      </p:sp>
      <p:pic>
        <p:nvPicPr>
          <p:cNvPr id="11" name="Image 10" descr="Une image contenant texte, capture d’écran, logiciel, Icône d’ordinateur&#10;&#10;Le contenu généré par l’IA peut être incorrect.">
            <a:extLst>
              <a:ext uri="{FF2B5EF4-FFF2-40B4-BE49-F238E27FC236}">
                <a16:creationId xmlns:a16="http://schemas.microsoft.com/office/drawing/2014/main" id="{C271D61B-1A70-6EBA-70D8-9AAB9716EF99}"/>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155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DF9112-6908-34F1-3EDE-49E44F6C24BA}"/>
              </a:ext>
            </a:extLst>
          </p:cNvPr>
          <p:cNvSpPr>
            <a:spLocks noGrp="1"/>
          </p:cNvSpPr>
          <p:nvPr>
            <p:ph type="ctrTitle"/>
          </p:nvPr>
        </p:nvSpPr>
        <p:spPr>
          <a:xfrm>
            <a:off x="1162493" y="728958"/>
            <a:ext cx="9144000" cy="2387600"/>
          </a:xfrm>
        </p:spPr>
        <p:txBody>
          <a:bodyPr/>
          <a:lstStyle/>
          <a:p>
            <a:r>
              <a:rPr lang="en-US" b="1" err="1">
                <a:solidFill>
                  <a:schemeClr val="accent1"/>
                </a:solidFill>
              </a:rPr>
              <a:t>Comités</a:t>
            </a:r>
            <a:r>
              <a:rPr lang="en-US" b="1">
                <a:solidFill>
                  <a:schemeClr val="accent1"/>
                </a:solidFill>
              </a:rPr>
              <a:t> de </a:t>
            </a:r>
            <a:r>
              <a:rPr lang="en-US" b="1" err="1">
                <a:solidFill>
                  <a:schemeClr val="accent1"/>
                </a:solidFill>
              </a:rPr>
              <a:t>veille</a:t>
            </a:r>
            <a:r>
              <a:rPr lang="en-US" b="1">
                <a:solidFill>
                  <a:schemeClr val="accent1"/>
                </a:solidFill>
              </a:rPr>
              <a:t> </a:t>
            </a:r>
          </a:p>
        </p:txBody>
      </p:sp>
      <p:sp>
        <p:nvSpPr>
          <p:cNvPr id="10" name="Subtitle 2">
            <a:extLst>
              <a:ext uri="{FF2B5EF4-FFF2-40B4-BE49-F238E27FC236}">
                <a16:creationId xmlns:a16="http://schemas.microsoft.com/office/drawing/2014/main" id="{91CC062C-E3E5-C4B4-3065-1C0C0DFE4F88}"/>
              </a:ext>
            </a:extLst>
          </p:cNvPr>
          <p:cNvSpPr>
            <a:spLocks noGrp="1"/>
          </p:cNvSpPr>
          <p:nvPr>
            <p:ph type="subTitle" idx="1"/>
          </p:nvPr>
        </p:nvSpPr>
        <p:spPr>
          <a:xfrm>
            <a:off x="1162493" y="3431196"/>
            <a:ext cx="9144000" cy="1655762"/>
          </a:xfrm>
        </p:spPr>
        <p:txBody>
          <a:bodyPr vert="horz" lIns="91440" tIns="45720" rIns="91440" bIns="45720" rtlCol="0" anchor="t">
            <a:normAutofit/>
          </a:bodyPr>
          <a:lstStyle/>
          <a:p>
            <a:pPr algn="l"/>
            <a:r>
              <a:rPr lang="en-US" sz="1600" b="1" err="1"/>
              <a:t>Intervenant.e.s</a:t>
            </a:r>
            <a:r>
              <a:rPr lang="en-US" sz="1600" b="1"/>
              <a:t> :</a:t>
            </a:r>
          </a:p>
          <a:p>
            <a:pPr marL="285750" indent="-285750" algn="l">
              <a:buFont typeface="Calibri" panose="020B0604020202020204" pitchFamily="34" charset="0"/>
              <a:buChar char="-"/>
            </a:pPr>
            <a:r>
              <a:rPr lang="en-US" sz="1600"/>
              <a:t>Jorge </a:t>
            </a:r>
            <a:r>
              <a:rPr lang="en-US" sz="1600">
                <a:ea typeface="+mn-lt"/>
                <a:cs typeface="+mn-lt"/>
              </a:rPr>
              <a:t>Miguel Gato Candeias (Les Enfants du Canal), </a:t>
            </a:r>
            <a:r>
              <a:rPr lang="en-US" sz="1600" err="1">
                <a:ea typeface="+mn-lt"/>
                <a:cs typeface="+mn-lt"/>
              </a:rPr>
              <a:t>Comité</a:t>
            </a:r>
            <a:r>
              <a:rPr lang="en-US" sz="1600">
                <a:ea typeface="+mn-lt"/>
                <a:cs typeface="+mn-lt"/>
              </a:rPr>
              <a:t> de </a:t>
            </a:r>
            <a:r>
              <a:rPr lang="en-US" sz="1600" err="1">
                <a:ea typeface="+mn-lt"/>
                <a:cs typeface="+mn-lt"/>
              </a:rPr>
              <a:t>veille</a:t>
            </a:r>
            <a:r>
              <a:rPr lang="en-US" sz="1600">
                <a:ea typeface="+mn-lt"/>
                <a:cs typeface="+mn-lt"/>
              </a:rPr>
              <a:t> DALO de Paris </a:t>
            </a:r>
          </a:p>
          <a:p>
            <a:pPr marL="285750" indent="-285750" algn="l">
              <a:buFont typeface="Calibri" panose="020B0604020202020204" pitchFamily="34" charset="0"/>
              <a:buChar char="-"/>
            </a:pPr>
            <a:r>
              <a:rPr lang="en-US" sz="1600">
                <a:ea typeface="+mn-lt"/>
                <a:cs typeface="+mn-lt"/>
              </a:rPr>
              <a:t>Aude Lévêque (</a:t>
            </a:r>
            <a:r>
              <a:rPr lang="en-US" sz="1600" err="1">
                <a:ea typeface="+mn-lt"/>
                <a:cs typeface="+mn-lt"/>
              </a:rPr>
              <a:t>Fondation</a:t>
            </a:r>
            <a:r>
              <a:rPr lang="en-US" sz="1600">
                <a:ea typeface="+mn-lt"/>
                <a:cs typeface="+mn-lt"/>
              </a:rPr>
              <a:t> pour le </a:t>
            </a:r>
            <a:r>
              <a:rPr lang="en-US" sz="1600" err="1">
                <a:ea typeface="+mn-lt"/>
                <a:cs typeface="+mn-lt"/>
              </a:rPr>
              <a:t>Logement</a:t>
            </a:r>
            <a:r>
              <a:rPr lang="en-US" sz="1600">
                <a:ea typeface="+mn-lt"/>
                <a:cs typeface="+mn-lt"/>
              </a:rPr>
              <a:t> des </a:t>
            </a:r>
            <a:r>
              <a:rPr lang="en-US" sz="1600" err="1">
                <a:ea typeface="+mn-lt"/>
                <a:cs typeface="+mn-lt"/>
              </a:rPr>
              <a:t>Défavorisés</a:t>
            </a:r>
            <a:r>
              <a:rPr lang="en-US" sz="1600">
                <a:ea typeface="+mn-lt"/>
                <a:cs typeface="+mn-lt"/>
              </a:rPr>
              <a:t> PACA), </a:t>
            </a:r>
            <a:r>
              <a:rPr lang="en-US" sz="1600" err="1">
                <a:ea typeface="+mn-lt"/>
                <a:cs typeface="+mn-lt"/>
              </a:rPr>
              <a:t>Comité</a:t>
            </a:r>
            <a:r>
              <a:rPr lang="en-US" sz="1600">
                <a:ea typeface="+mn-lt"/>
                <a:cs typeface="+mn-lt"/>
              </a:rPr>
              <a:t> de </a:t>
            </a:r>
            <a:r>
              <a:rPr lang="en-US" sz="1600" err="1">
                <a:ea typeface="+mn-lt"/>
                <a:cs typeface="+mn-lt"/>
              </a:rPr>
              <a:t>veille</a:t>
            </a:r>
            <a:r>
              <a:rPr lang="en-US" sz="1600">
                <a:ea typeface="+mn-lt"/>
                <a:cs typeface="+mn-lt"/>
              </a:rPr>
              <a:t> Bouches du Rhône</a:t>
            </a:r>
          </a:p>
          <a:p>
            <a:pPr marL="285750" indent="-285750" algn="l">
              <a:buFont typeface="Calibri" panose="020B0604020202020204" pitchFamily="34" charset="0"/>
              <a:buChar char="-"/>
            </a:pPr>
            <a:endParaRPr lang="en-US" sz="1600" b="1">
              <a:ea typeface="+mn-lt"/>
              <a:cs typeface="+mn-lt"/>
            </a:endParaRPr>
          </a:p>
        </p:txBody>
      </p:sp>
      <p:pic>
        <p:nvPicPr>
          <p:cNvPr id="3" name="Image 10" descr="Une image contenant texte, capture d’écran, logiciel, Icône d’ordinateur&#10;&#10;Le contenu généré par l’IA peut être incorrect.">
            <a:extLst>
              <a:ext uri="{FF2B5EF4-FFF2-40B4-BE49-F238E27FC236}">
                <a16:creationId xmlns:a16="http://schemas.microsoft.com/office/drawing/2014/main" id="{7728148B-8169-48EF-8B00-A5A4CE52DD2E}"/>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97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C73E-27B7-9A5D-6C19-41FD71278CBE}"/>
              </a:ext>
            </a:extLst>
          </p:cNvPr>
          <p:cNvSpPr>
            <a:spLocks noGrp="1"/>
          </p:cNvSpPr>
          <p:nvPr>
            <p:ph type="title"/>
          </p:nvPr>
        </p:nvSpPr>
        <p:spPr/>
        <p:txBody>
          <a:bodyPr>
            <a:normAutofit/>
          </a:bodyPr>
          <a:lstStyle/>
          <a:p>
            <a:r>
              <a:rPr lang="en-US" sz="3200" b="1" err="1">
                <a:solidFill>
                  <a:schemeClr val="accent1"/>
                </a:solidFill>
              </a:rPr>
              <a:t>Comité</a:t>
            </a:r>
            <a:r>
              <a:rPr lang="en-US" sz="3200" b="1">
                <a:solidFill>
                  <a:schemeClr val="accent1"/>
                </a:solidFill>
              </a:rPr>
              <a:t> de </a:t>
            </a:r>
            <a:r>
              <a:rPr lang="en-US" sz="3200" b="1" err="1">
                <a:solidFill>
                  <a:schemeClr val="accent1"/>
                </a:solidFill>
              </a:rPr>
              <a:t>veille</a:t>
            </a:r>
            <a:r>
              <a:rPr lang="en-US" sz="3200" b="1">
                <a:solidFill>
                  <a:schemeClr val="accent1"/>
                </a:solidFill>
              </a:rPr>
              <a:t> DALO Paris</a:t>
            </a:r>
            <a:endParaRPr lang="en-US" sz="3200">
              <a:solidFill>
                <a:schemeClr val="accent1"/>
              </a:solidFill>
            </a:endParaRPr>
          </a:p>
        </p:txBody>
      </p:sp>
      <p:sp>
        <p:nvSpPr>
          <p:cNvPr id="3" name="Content Placeholder 2">
            <a:extLst>
              <a:ext uri="{FF2B5EF4-FFF2-40B4-BE49-F238E27FC236}">
                <a16:creationId xmlns:a16="http://schemas.microsoft.com/office/drawing/2014/main" id="{A716D4A6-59FE-8233-BE18-9AFD3244A01D}"/>
              </a:ext>
            </a:extLst>
          </p:cNvPr>
          <p:cNvSpPr>
            <a:spLocks noGrp="1"/>
          </p:cNvSpPr>
          <p:nvPr>
            <p:ph idx="1"/>
          </p:nvPr>
        </p:nvSpPr>
        <p:spPr>
          <a:xfrm>
            <a:off x="838200" y="1748134"/>
            <a:ext cx="9650278" cy="4428829"/>
          </a:xfrm>
        </p:spPr>
        <p:txBody>
          <a:bodyPr vert="horz" lIns="91440" tIns="45720" rIns="91440" bIns="45720" rtlCol="0" anchor="t">
            <a:normAutofit/>
          </a:bodyPr>
          <a:lstStyle/>
          <a:p>
            <a:pPr>
              <a:buFont typeface="Calibri" panose="020B0604020202020204" pitchFamily="34" charset="0"/>
              <a:buChar char="-"/>
            </a:pPr>
            <a:r>
              <a:rPr lang="en-US" sz="1600"/>
              <a:t>Un </a:t>
            </a:r>
            <a:r>
              <a:rPr lang="en-US" sz="1600" err="1"/>
              <a:t>comité</a:t>
            </a:r>
            <a:r>
              <a:rPr lang="en-US" sz="1600"/>
              <a:t> de </a:t>
            </a:r>
            <a:r>
              <a:rPr lang="en-US" sz="1600" err="1"/>
              <a:t>veille</a:t>
            </a:r>
            <a:r>
              <a:rPr lang="en-US" sz="1600"/>
              <a:t> </a:t>
            </a:r>
            <a:r>
              <a:rPr lang="en-US" sz="1600" err="1"/>
              <a:t>crée</a:t>
            </a:r>
            <a:r>
              <a:rPr lang="en-US" sz="1600"/>
              <a:t> </a:t>
            </a:r>
            <a:r>
              <a:rPr lang="en-US" sz="1600" err="1"/>
              <a:t>en</a:t>
            </a:r>
            <a:r>
              <a:rPr lang="en-US" sz="1600"/>
              <a:t> 2009</a:t>
            </a:r>
          </a:p>
          <a:p>
            <a:pPr>
              <a:buFont typeface="Calibri" panose="020B0604020202020204" pitchFamily="34" charset="0"/>
              <a:buChar char="-"/>
            </a:pPr>
            <a:r>
              <a:rPr lang="en-US" sz="1600" err="1"/>
              <a:t>Regroupant</a:t>
            </a:r>
            <a:r>
              <a:rPr lang="en-US" sz="1600"/>
              <a:t> </a:t>
            </a:r>
            <a:r>
              <a:rPr lang="en-US" sz="1600" err="1"/>
              <a:t>une</a:t>
            </a:r>
            <a:r>
              <a:rPr lang="en-US" sz="1600"/>
              <a:t> </a:t>
            </a:r>
            <a:r>
              <a:rPr lang="en-US" sz="1600" err="1"/>
              <a:t>trentaine</a:t>
            </a:r>
            <a:r>
              <a:rPr lang="en-US" sz="1600"/>
              <a:t> de </a:t>
            </a:r>
            <a:r>
              <a:rPr lang="en-US" sz="1600" err="1"/>
              <a:t>personnes</a:t>
            </a:r>
            <a:r>
              <a:rPr lang="en-US" sz="1600"/>
              <a:t> par </a:t>
            </a:r>
            <a:r>
              <a:rPr lang="en-US" sz="1600" err="1"/>
              <a:t>réunions</a:t>
            </a:r>
            <a:r>
              <a:rPr lang="en-US" sz="1600"/>
              <a:t> </a:t>
            </a:r>
          </a:p>
          <a:p>
            <a:pPr>
              <a:buFont typeface="Calibri" panose="020B0604020202020204" pitchFamily="34" charset="0"/>
              <a:buChar char="-"/>
            </a:pPr>
            <a:r>
              <a:rPr lang="en-US" sz="1600"/>
              <a:t>Une </a:t>
            </a:r>
            <a:r>
              <a:rPr lang="en-US" sz="1600" err="1"/>
              <a:t>charte</a:t>
            </a:r>
            <a:r>
              <a:rPr lang="en-US" sz="1600"/>
              <a:t> </a:t>
            </a:r>
            <a:r>
              <a:rPr lang="en-US" sz="1600" err="1"/>
              <a:t>rédigée</a:t>
            </a:r>
            <a:r>
              <a:rPr lang="en-US" sz="1600"/>
              <a:t> </a:t>
            </a:r>
            <a:r>
              <a:rPr lang="en-US" sz="1600" err="1"/>
              <a:t>en</a:t>
            </a:r>
            <a:r>
              <a:rPr lang="en-US" sz="1600"/>
              <a:t> 2024 </a:t>
            </a:r>
            <a:r>
              <a:rPr lang="en-US" sz="1600" err="1"/>
              <a:t>signée</a:t>
            </a:r>
            <a:r>
              <a:rPr lang="en-US" sz="1600"/>
              <a:t> par 13 associations qui </a:t>
            </a:r>
            <a:r>
              <a:rPr lang="en-US" sz="1600" err="1"/>
              <a:t>permet</a:t>
            </a:r>
            <a:r>
              <a:rPr lang="en-US" sz="1600"/>
              <a:t> de </a:t>
            </a:r>
            <a:r>
              <a:rPr lang="en-US" sz="1600" err="1"/>
              <a:t>collectivement</a:t>
            </a:r>
            <a:r>
              <a:rPr lang="en-US" sz="1600"/>
              <a:t> se mobiliser</a:t>
            </a:r>
          </a:p>
          <a:p>
            <a:pPr>
              <a:buFont typeface="Calibri" panose="020B0604020202020204" pitchFamily="34" charset="0"/>
              <a:buChar char="-"/>
            </a:pPr>
            <a:r>
              <a:rPr lang="en-US" sz="1600"/>
              <a:t>Les </a:t>
            </a:r>
            <a:r>
              <a:rPr lang="en-US" sz="1600" err="1"/>
              <a:t>comités</a:t>
            </a:r>
            <a:r>
              <a:rPr lang="en-US" sz="1600"/>
              <a:t> </a:t>
            </a:r>
            <a:r>
              <a:rPr lang="en-US" sz="1600" err="1"/>
              <a:t>permettent</a:t>
            </a:r>
            <a:r>
              <a:rPr lang="en-US" sz="1600"/>
              <a:t> : de </a:t>
            </a:r>
            <a:r>
              <a:rPr lang="en-US" sz="1600" err="1"/>
              <a:t>l'échange</a:t>
            </a:r>
            <a:r>
              <a:rPr lang="en-US" sz="1600"/>
              <a:t>, du plaidoyer, de la </a:t>
            </a:r>
            <a:r>
              <a:rPr lang="en-US" sz="1600" err="1"/>
              <a:t>veille</a:t>
            </a:r>
            <a:r>
              <a:rPr lang="en-US" sz="1600"/>
              <a:t>, des rencontres entre </a:t>
            </a:r>
            <a:r>
              <a:rPr lang="en-US" sz="1600" err="1"/>
              <a:t>acteurs</a:t>
            </a:r>
            <a:r>
              <a:rPr lang="en-US" sz="1600"/>
              <a:t> </a:t>
            </a:r>
            <a:r>
              <a:rPr lang="en-US" sz="1600" err="1"/>
              <a:t>associatifs</a:t>
            </a:r>
            <a:r>
              <a:rPr lang="en-US" sz="1600"/>
              <a:t> </a:t>
            </a:r>
            <a:r>
              <a:rPr lang="en-US" sz="1600" err="1"/>
              <a:t>mais</a:t>
            </a:r>
            <a:r>
              <a:rPr lang="en-US" sz="1600"/>
              <a:t> </a:t>
            </a:r>
            <a:r>
              <a:rPr lang="en-US" sz="1600" err="1"/>
              <a:t>aussi</a:t>
            </a:r>
            <a:r>
              <a:rPr lang="en-US" sz="1600"/>
              <a:t> </a:t>
            </a:r>
            <a:r>
              <a:rPr lang="en-US" sz="1600" err="1"/>
              <a:t>institutionnels</a:t>
            </a:r>
            <a:r>
              <a:rPr lang="en-US" sz="1600"/>
              <a:t> </a:t>
            </a:r>
          </a:p>
          <a:p>
            <a:pPr>
              <a:buFont typeface="Calibri" panose="020B0604020202020204" pitchFamily="34" charset="0"/>
              <a:buChar char="-"/>
            </a:pPr>
            <a:r>
              <a:rPr lang="en-US" sz="1600"/>
              <a:t>Ce </a:t>
            </a:r>
            <a:r>
              <a:rPr lang="en-US" sz="1600" err="1"/>
              <a:t>comité</a:t>
            </a:r>
            <a:r>
              <a:rPr lang="en-US" sz="1600"/>
              <a:t> a </a:t>
            </a:r>
            <a:r>
              <a:rPr lang="en-US" sz="1600" err="1"/>
              <a:t>permis</a:t>
            </a:r>
            <a:r>
              <a:rPr lang="en-US" sz="1600"/>
              <a:t> aux </a:t>
            </a:r>
            <a:r>
              <a:rPr lang="en-US" sz="1600" err="1"/>
              <a:t>membres</a:t>
            </a:r>
            <a:r>
              <a:rPr lang="en-US" sz="1600"/>
              <a:t> </a:t>
            </a:r>
            <a:r>
              <a:rPr lang="en-US" sz="1600" err="1"/>
              <a:t>associatifs</a:t>
            </a:r>
            <a:r>
              <a:rPr lang="en-US" sz="1600"/>
              <a:t> de la COMED de se </a:t>
            </a:r>
            <a:r>
              <a:rPr lang="en-US" sz="1600" err="1"/>
              <a:t>fédérer</a:t>
            </a:r>
            <a:r>
              <a:rPr lang="en-US" sz="1600"/>
              <a:t>, de </a:t>
            </a:r>
            <a:r>
              <a:rPr lang="en-US" sz="1600" err="1"/>
              <a:t>réfléchir</a:t>
            </a:r>
            <a:r>
              <a:rPr lang="en-US" sz="1600"/>
              <a:t> sur </a:t>
            </a:r>
            <a:r>
              <a:rPr lang="en-US" sz="1600" err="1"/>
              <a:t>nos</a:t>
            </a:r>
            <a:r>
              <a:rPr lang="en-US" sz="1600"/>
              <a:t> </a:t>
            </a:r>
            <a:r>
              <a:rPr lang="en-US" sz="1600" err="1"/>
              <a:t>positionnements</a:t>
            </a:r>
            <a:r>
              <a:rPr lang="en-US" sz="1600"/>
              <a:t> et de faire </a:t>
            </a:r>
            <a:r>
              <a:rPr lang="en-US" sz="1600" err="1"/>
              <a:t>évoluer</a:t>
            </a:r>
            <a:r>
              <a:rPr lang="en-US" sz="1600"/>
              <a:t> la doctrine</a:t>
            </a:r>
            <a:r>
              <a:rPr lang="en-US" sz="2000"/>
              <a:t> </a:t>
            </a:r>
          </a:p>
        </p:txBody>
      </p:sp>
      <p:pic>
        <p:nvPicPr>
          <p:cNvPr id="5" name="Image 10" descr="Une image contenant texte, capture d’écran, logiciel, Icône d’ordinateur&#10;&#10;Le contenu généré par l’IA peut être incorrect.">
            <a:extLst>
              <a:ext uri="{FF2B5EF4-FFF2-40B4-BE49-F238E27FC236}">
                <a16:creationId xmlns:a16="http://schemas.microsoft.com/office/drawing/2014/main" id="{99CA221A-272B-2450-59D4-368C5E49A0BC}"/>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982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A8F0A-2C71-5E6B-573B-8B3739891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70CCF-852A-CB25-CB8F-9EFC42261E71}"/>
              </a:ext>
            </a:extLst>
          </p:cNvPr>
          <p:cNvSpPr>
            <a:spLocks noGrp="1"/>
          </p:cNvSpPr>
          <p:nvPr>
            <p:ph type="title"/>
          </p:nvPr>
        </p:nvSpPr>
        <p:spPr/>
        <p:txBody>
          <a:bodyPr>
            <a:normAutofit/>
          </a:bodyPr>
          <a:lstStyle/>
          <a:p>
            <a:r>
              <a:rPr lang="en-US" sz="3200" b="1" err="1">
                <a:solidFill>
                  <a:schemeClr val="accent1"/>
                </a:solidFill>
              </a:rPr>
              <a:t>Comité</a:t>
            </a:r>
            <a:r>
              <a:rPr lang="en-US" sz="3200" b="1">
                <a:solidFill>
                  <a:schemeClr val="accent1"/>
                </a:solidFill>
              </a:rPr>
              <a:t> de </a:t>
            </a:r>
            <a:r>
              <a:rPr lang="en-US" sz="3200" b="1" err="1">
                <a:solidFill>
                  <a:schemeClr val="accent1"/>
                </a:solidFill>
              </a:rPr>
              <a:t>veille</a:t>
            </a:r>
            <a:r>
              <a:rPr lang="en-US" sz="3200" b="1">
                <a:solidFill>
                  <a:schemeClr val="accent1"/>
                </a:solidFill>
              </a:rPr>
              <a:t> DALO des Bouches-du-Rhône</a:t>
            </a:r>
          </a:p>
        </p:txBody>
      </p:sp>
      <p:sp>
        <p:nvSpPr>
          <p:cNvPr id="3" name="Content Placeholder 2">
            <a:extLst>
              <a:ext uri="{FF2B5EF4-FFF2-40B4-BE49-F238E27FC236}">
                <a16:creationId xmlns:a16="http://schemas.microsoft.com/office/drawing/2014/main" id="{17972BD7-6AB0-987E-6CB9-8743E862AEBE}"/>
              </a:ext>
            </a:extLst>
          </p:cNvPr>
          <p:cNvSpPr>
            <a:spLocks noGrp="1"/>
          </p:cNvSpPr>
          <p:nvPr>
            <p:ph idx="1"/>
          </p:nvPr>
        </p:nvSpPr>
        <p:spPr>
          <a:xfrm>
            <a:off x="838200" y="1748134"/>
            <a:ext cx="9314482" cy="4428829"/>
          </a:xfrm>
        </p:spPr>
        <p:txBody>
          <a:bodyPr vert="horz" lIns="91440" tIns="45720" rIns="91440" bIns="45720" rtlCol="0" anchor="t">
            <a:normAutofit/>
          </a:bodyPr>
          <a:lstStyle/>
          <a:p>
            <a:pPr>
              <a:buFont typeface="Calibri" panose="020B0604020202020204" pitchFamily="34" charset="0"/>
              <a:buChar char="-"/>
            </a:pPr>
            <a:r>
              <a:rPr lang="en-US" sz="1600" err="1"/>
              <a:t>Repérage</a:t>
            </a:r>
            <a:r>
              <a:rPr lang="en-US" sz="1600"/>
              <a:t> de </a:t>
            </a:r>
            <a:r>
              <a:rPr lang="en-US" sz="1600" err="1"/>
              <a:t>plusieurs</a:t>
            </a:r>
            <a:r>
              <a:rPr lang="en-US" sz="1600"/>
              <a:t> </a:t>
            </a:r>
            <a:r>
              <a:rPr lang="en-US" sz="1600" err="1"/>
              <a:t>sujets</a:t>
            </a:r>
            <a:r>
              <a:rPr lang="en-US" sz="1600"/>
              <a:t> </a:t>
            </a:r>
            <a:r>
              <a:rPr lang="en-US" sz="1600" err="1"/>
              <a:t>autours</a:t>
            </a:r>
            <a:r>
              <a:rPr lang="en-US" sz="1600"/>
              <a:t> du DALO dans le 13 par </a:t>
            </a:r>
            <a:r>
              <a:rPr lang="en-US" sz="1600" err="1"/>
              <a:t>l'Association</a:t>
            </a:r>
            <a:r>
              <a:rPr lang="en-US" sz="1600"/>
              <a:t> DALO </a:t>
            </a:r>
          </a:p>
          <a:p>
            <a:pPr marL="0" indent="0">
              <a:buNone/>
            </a:pPr>
            <a:r>
              <a:rPr lang="en-US" sz="1600"/>
              <a:t>(</a:t>
            </a:r>
            <a:r>
              <a:rPr lang="en-US" sz="1600" err="1"/>
              <a:t>remontées</a:t>
            </a:r>
            <a:r>
              <a:rPr lang="en-US" sz="1600"/>
              <a:t> de terrain)</a:t>
            </a:r>
          </a:p>
          <a:p>
            <a:pPr>
              <a:buFont typeface="Calibri" panose="020B0604020202020204" pitchFamily="34" charset="0"/>
              <a:buChar char="-"/>
            </a:pPr>
            <a:r>
              <a:rPr lang="en-US" sz="1600" err="1"/>
              <a:t>Création</a:t>
            </a:r>
            <a:r>
              <a:rPr lang="en-US" sz="1600"/>
              <a:t> </a:t>
            </a:r>
            <a:r>
              <a:rPr lang="en-US" sz="1600" err="1"/>
              <a:t>officielle</a:t>
            </a:r>
            <a:r>
              <a:rPr lang="en-US" sz="1600"/>
              <a:t> </a:t>
            </a:r>
            <a:r>
              <a:rPr lang="en-US" sz="1600" err="1"/>
              <a:t>en</a:t>
            </a:r>
            <a:r>
              <a:rPr lang="en-US" sz="1600"/>
              <a:t> mars 2023, 16 </a:t>
            </a:r>
            <a:r>
              <a:rPr lang="en-US" sz="1600" err="1"/>
              <a:t>membres</a:t>
            </a:r>
            <a:r>
              <a:rPr lang="en-US" sz="1600"/>
              <a:t> au </a:t>
            </a:r>
            <a:r>
              <a:rPr lang="en-US" sz="1600" err="1"/>
              <a:t>départ</a:t>
            </a:r>
            <a:r>
              <a:rPr lang="en-US" sz="1600"/>
              <a:t>, </a:t>
            </a:r>
            <a:r>
              <a:rPr lang="en-US" sz="1600" err="1"/>
              <a:t>aujourd'hui</a:t>
            </a:r>
            <a:r>
              <a:rPr lang="en-US" sz="1600"/>
              <a:t> 32</a:t>
            </a:r>
          </a:p>
          <a:p>
            <a:pPr>
              <a:buFont typeface="Calibri" panose="020B0604020202020204" pitchFamily="34" charset="0"/>
              <a:buChar char="-"/>
            </a:pPr>
            <a:r>
              <a:rPr lang="en-US" sz="1600"/>
              <a:t>Adoption </a:t>
            </a:r>
            <a:r>
              <a:rPr lang="en-US" sz="1600" err="1"/>
              <a:t>d'une</a:t>
            </a:r>
            <a:r>
              <a:rPr lang="en-US" sz="1600"/>
              <a:t> </a:t>
            </a:r>
            <a:r>
              <a:rPr lang="en-US" sz="1600" err="1"/>
              <a:t>charte</a:t>
            </a:r>
            <a:r>
              <a:rPr lang="en-US" sz="1600"/>
              <a:t> de </a:t>
            </a:r>
            <a:r>
              <a:rPr lang="en-US" sz="1600" err="1"/>
              <a:t>fonctionnement</a:t>
            </a:r>
            <a:r>
              <a:rPr lang="en-US" sz="1600"/>
              <a:t> et de </a:t>
            </a:r>
            <a:r>
              <a:rPr lang="en-US" sz="1600" err="1"/>
              <a:t>groupes</a:t>
            </a:r>
            <a:r>
              <a:rPr lang="en-US" sz="1600"/>
              <a:t> de travail internes au </a:t>
            </a:r>
            <a:r>
              <a:rPr lang="en-US" sz="1600" err="1"/>
              <a:t>comité</a:t>
            </a:r>
            <a:r>
              <a:rPr lang="en-US" sz="1600"/>
              <a:t> </a:t>
            </a:r>
          </a:p>
          <a:p>
            <a:pPr>
              <a:buFont typeface="Calibri" panose="020B0604020202020204" pitchFamily="34" charset="0"/>
              <a:buChar char="-"/>
            </a:pPr>
            <a:r>
              <a:rPr lang="en-US" sz="1600"/>
              <a:t>Les </a:t>
            </a:r>
            <a:r>
              <a:rPr lang="en-US" sz="1600" err="1"/>
              <a:t>comités</a:t>
            </a:r>
            <a:r>
              <a:rPr lang="en-US" sz="1600"/>
              <a:t> </a:t>
            </a:r>
            <a:r>
              <a:rPr lang="en-US" sz="1600" err="1"/>
              <a:t>permettent</a:t>
            </a:r>
            <a:r>
              <a:rPr lang="en-US" sz="1600"/>
              <a:t> : </a:t>
            </a:r>
            <a:r>
              <a:rPr lang="en-US" sz="1600" err="1"/>
              <a:t>une</a:t>
            </a:r>
            <a:r>
              <a:rPr lang="en-US" sz="1600"/>
              <a:t> </a:t>
            </a:r>
            <a:r>
              <a:rPr lang="en-US" sz="1600" err="1"/>
              <a:t>remobilisation</a:t>
            </a:r>
            <a:r>
              <a:rPr lang="en-US" sz="1600"/>
              <a:t> des </a:t>
            </a:r>
            <a:r>
              <a:rPr lang="en-US" sz="1600" err="1"/>
              <a:t>acteurs</a:t>
            </a:r>
            <a:r>
              <a:rPr lang="en-US" sz="1600"/>
              <a:t> </a:t>
            </a:r>
            <a:r>
              <a:rPr lang="en-US" sz="1600" err="1"/>
              <a:t>associatifs</a:t>
            </a:r>
            <a:r>
              <a:rPr lang="en-US" sz="1600"/>
              <a:t> </a:t>
            </a:r>
            <a:r>
              <a:rPr lang="en-US" sz="1600" err="1"/>
              <a:t>en</a:t>
            </a:r>
            <a:r>
              <a:rPr lang="en-US" sz="1600"/>
              <a:t> COMED et </a:t>
            </a:r>
            <a:r>
              <a:rPr lang="en-US" sz="1600" err="1"/>
              <a:t>une</a:t>
            </a:r>
            <a:r>
              <a:rPr lang="en-US" sz="1600"/>
              <a:t> </a:t>
            </a:r>
            <a:r>
              <a:rPr lang="en-US" sz="1600" err="1"/>
              <a:t>nette</a:t>
            </a:r>
            <a:r>
              <a:rPr lang="en-US" sz="1600"/>
              <a:t> </a:t>
            </a:r>
            <a:r>
              <a:rPr lang="en-US" sz="1600" err="1"/>
              <a:t>évolution</a:t>
            </a:r>
            <a:r>
              <a:rPr lang="en-US" sz="1600"/>
              <a:t> de la doctrine de la COMED, </a:t>
            </a:r>
            <a:r>
              <a:rPr lang="en-US" sz="1600" err="1"/>
              <a:t>remontées</a:t>
            </a:r>
            <a:r>
              <a:rPr lang="en-US" sz="1600"/>
              <a:t> de terrain </a:t>
            </a:r>
            <a:r>
              <a:rPr lang="en-US" sz="1600" err="1"/>
              <a:t>auprès</a:t>
            </a:r>
            <a:r>
              <a:rPr lang="en-US" sz="1600"/>
              <a:t> de la DREAL, </a:t>
            </a:r>
            <a:r>
              <a:rPr lang="en-US" sz="1600" err="1"/>
              <a:t>réfléchir</a:t>
            </a:r>
            <a:r>
              <a:rPr lang="en-US" sz="1600"/>
              <a:t> ensemble aux actions (plaidoyer, </a:t>
            </a:r>
            <a:r>
              <a:rPr lang="en-US" sz="1600" err="1"/>
              <a:t>contentieuses</a:t>
            </a:r>
            <a:r>
              <a:rPr lang="en-US" sz="1600"/>
              <a:t>) à </a:t>
            </a:r>
            <a:r>
              <a:rPr lang="en-US" sz="1600" err="1"/>
              <a:t>mener</a:t>
            </a:r>
            <a:endParaRPr lang="en-US" sz="1600"/>
          </a:p>
          <a:p>
            <a:pPr>
              <a:buFont typeface="Calibri" panose="020B0604020202020204" pitchFamily="34" charset="0"/>
              <a:buChar char="-"/>
            </a:pPr>
            <a:r>
              <a:rPr lang="en-US" sz="1600"/>
              <a:t>Ce </a:t>
            </a:r>
            <a:r>
              <a:rPr lang="en-US" sz="1600" err="1"/>
              <a:t>comité</a:t>
            </a:r>
            <a:r>
              <a:rPr lang="en-US" sz="1600"/>
              <a:t> a </a:t>
            </a:r>
            <a:r>
              <a:rPr lang="en-US" sz="1600" err="1"/>
              <a:t>permis</a:t>
            </a:r>
            <a:r>
              <a:rPr lang="en-US" sz="1600"/>
              <a:t> aux </a:t>
            </a:r>
            <a:r>
              <a:rPr lang="en-US" sz="1600" err="1"/>
              <a:t>membres</a:t>
            </a:r>
            <a:r>
              <a:rPr lang="en-US" sz="1600"/>
              <a:t> </a:t>
            </a:r>
            <a:r>
              <a:rPr lang="en-US" sz="1600" err="1"/>
              <a:t>associatifs</a:t>
            </a:r>
            <a:r>
              <a:rPr lang="en-US" sz="1600"/>
              <a:t> de la COMED de se </a:t>
            </a:r>
            <a:r>
              <a:rPr lang="en-US" sz="1600" err="1"/>
              <a:t>fédérer</a:t>
            </a:r>
            <a:r>
              <a:rPr lang="en-US" sz="1600"/>
              <a:t>, de </a:t>
            </a:r>
            <a:r>
              <a:rPr lang="en-US" sz="1600" err="1"/>
              <a:t>réfléchir</a:t>
            </a:r>
            <a:r>
              <a:rPr lang="en-US" sz="1600"/>
              <a:t> sur </a:t>
            </a:r>
            <a:r>
              <a:rPr lang="en-US" sz="1600" err="1"/>
              <a:t>nos</a:t>
            </a:r>
            <a:r>
              <a:rPr lang="en-US" sz="1600"/>
              <a:t> </a:t>
            </a:r>
            <a:r>
              <a:rPr lang="en-US" sz="1600" err="1"/>
              <a:t>positionnements</a:t>
            </a:r>
            <a:r>
              <a:rPr lang="en-US" sz="1600"/>
              <a:t> et de faire </a:t>
            </a:r>
            <a:r>
              <a:rPr lang="en-US" sz="1600" err="1"/>
              <a:t>évoluer</a:t>
            </a:r>
            <a:r>
              <a:rPr lang="en-US" sz="1600"/>
              <a:t> la doctrine </a:t>
            </a:r>
          </a:p>
        </p:txBody>
      </p:sp>
      <p:pic>
        <p:nvPicPr>
          <p:cNvPr id="5" name="Image 10" descr="Une image contenant texte, capture d’écran, logiciel, Icône d’ordinateur&#10;&#10;Le contenu généré par l’IA peut être incorrect.">
            <a:extLst>
              <a:ext uri="{FF2B5EF4-FFF2-40B4-BE49-F238E27FC236}">
                <a16:creationId xmlns:a16="http://schemas.microsoft.com/office/drawing/2014/main" id="{A4280781-53CB-1094-648F-C6E3139019D3}"/>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588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4506B-A5BC-71FA-F429-45FF79794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A16DB-3B07-E33E-C4C1-6804A5894A3B}"/>
              </a:ext>
            </a:extLst>
          </p:cNvPr>
          <p:cNvSpPr>
            <a:spLocks noGrp="1"/>
          </p:cNvSpPr>
          <p:nvPr>
            <p:ph type="title"/>
          </p:nvPr>
        </p:nvSpPr>
        <p:spPr/>
        <p:txBody>
          <a:bodyPr>
            <a:normAutofit/>
          </a:bodyPr>
          <a:lstStyle/>
          <a:p>
            <a:r>
              <a:rPr lang="en-US" sz="3200" b="1">
                <a:solidFill>
                  <a:schemeClr val="accent1"/>
                </a:solidFill>
              </a:rPr>
              <a:t>Travail </a:t>
            </a:r>
            <a:r>
              <a:rPr lang="en-US" sz="3200" b="1" err="1">
                <a:solidFill>
                  <a:schemeClr val="accent1"/>
                </a:solidFill>
              </a:rPr>
              <a:t>en</a:t>
            </a:r>
            <a:r>
              <a:rPr lang="en-US" sz="3200" b="1">
                <a:solidFill>
                  <a:schemeClr val="accent1"/>
                </a:solidFill>
              </a:rPr>
              <a:t> </a:t>
            </a:r>
            <a:r>
              <a:rPr lang="en-US" sz="3200" b="1" err="1">
                <a:solidFill>
                  <a:schemeClr val="accent1"/>
                </a:solidFill>
              </a:rPr>
              <a:t>cours</a:t>
            </a:r>
            <a:r>
              <a:rPr lang="en-US" sz="3200" b="1">
                <a:solidFill>
                  <a:schemeClr val="accent1"/>
                </a:solidFill>
              </a:rPr>
              <a:t> dans les Alpes - Maritimes</a:t>
            </a:r>
          </a:p>
        </p:txBody>
      </p:sp>
      <p:sp>
        <p:nvSpPr>
          <p:cNvPr id="3" name="Content Placeholder 2">
            <a:extLst>
              <a:ext uri="{FF2B5EF4-FFF2-40B4-BE49-F238E27FC236}">
                <a16:creationId xmlns:a16="http://schemas.microsoft.com/office/drawing/2014/main" id="{09D42DF5-7F47-5D9F-FCF1-C02A5B1C7FDB}"/>
              </a:ext>
            </a:extLst>
          </p:cNvPr>
          <p:cNvSpPr>
            <a:spLocks noGrp="1"/>
          </p:cNvSpPr>
          <p:nvPr>
            <p:ph idx="1"/>
          </p:nvPr>
        </p:nvSpPr>
        <p:spPr>
          <a:xfrm>
            <a:off x="838200" y="1748134"/>
            <a:ext cx="9043262" cy="4428829"/>
          </a:xfrm>
        </p:spPr>
        <p:txBody>
          <a:bodyPr vert="horz" lIns="91440" tIns="45720" rIns="91440" bIns="45720" rtlCol="0" anchor="t">
            <a:normAutofit/>
          </a:bodyPr>
          <a:lstStyle/>
          <a:p>
            <a:pPr>
              <a:buFont typeface="Calibri" panose="020B0604020202020204" pitchFamily="34" charset="0"/>
              <a:buChar char="-"/>
            </a:pPr>
            <a:r>
              <a:rPr lang="en-US" sz="1600" err="1"/>
              <a:t>Echanges</a:t>
            </a:r>
            <a:r>
              <a:rPr lang="en-US" sz="1600"/>
              <a:t> avec les associations locales suite à des formations </a:t>
            </a:r>
            <a:r>
              <a:rPr lang="en-US" sz="1600" err="1"/>
              <a:t>organisées</a:t>
            </a:r>
            <a:r>
              <a:rPr lang="en-US" sz="1600"/>
              <a:t> entre </a:t>
            </a:r>
            <a:r>
              <a:rPr lang="en-US" sz="1600" err="1"/>
              <a:t>l'Association</a:t>
            </a:r>
            <a:r>
              <a:rPr lang="en-US" sz="1600"/>
              <a:t> DALO et la FAS PACAC </a:t>
            </a:r>
          </a:p>
          <a:p>
            <a:pPr>
              <a:buFont typeface="Calibri" panose="020B0604020202020204" pitchFamily="34" charset="0"/>
              <a:buChar char="-"/>
            </a:pPr>
            <a:r>
              <a:rPr lang="en-US" sz="1600"/>
              <a:t>Associations locales </a:t>
            </a:r>
            <a:r>
              <a:rPr lang="en-US" sz="1600" err="1"/>
              <a:t>en</a:t>
            </a:r>
            <a:r>
              <a:rPr lang="en-US" sz="1600"/>
              <a:t> lien avec la </a:t>
            </a:r>
            <a:r>
              <a:rPr lang="en-US" sz="1600" err="1"/>
              <a:t>Fondation</a:t>
            </a:r>
            <a:r>
              <a:rPr lang="en-US" sz="1600"/>
              <a:t> pour le </a:t>
            </a:r>
            <a:r>
              <a:rPr lang="en-US" sz="1600" err="1"/>
              <a:t>Logement</a:t>
            </a:r>
            <a:r>
              <a:rPr lang="en-US" sz="1600"/>
              <a:t> des </a:t>
            </a:r>
            <a:r>
              <a:rPr lang="en-US" sz="1600" err="1"/>
              <a:t>défavorisés</a:t>
            </a:r>
            <a:r>
              <a:rPr lang="en-US" sz="1600"/>
              <a:t> </a:t>
            </a:r>
            <a:r>
              <a:rPr lang="en-US" sz="1600" err="1"/>
              <a:t>constataient</a:t>
            </a:r>
            <a:r>
              <a:rPr lang="en-US" sz="1600"/>
              <a:t> </a:t>
            </a:r>
            <a:r>
              <a:rPr lang="en-US" sz="1600" err="1"/>
              <a:t>une</a:t>
            </a:r>
            <a:r>
              <a:rPr lang="en-US" sz="1600"/>
              <a:t> augmentation du </a:t>
            </a:r>
            <a:r>
              <a:rPr lang="en-US" sz="1600" err="1"/>
              <a:t>nombre</a:t>
            </a:r>
            <a:r>
              <a:rPr lang="en-US" sz="1600"/>
              <a:t> de </a:t>
            </a:r>
            <a:r>
              <a:rPr lang="en-US" sz="1600" err="1"/>
              <a:t>demande</a:t>
            </a:r>
            <a:r>
              <a:rPr lang="en-US" sz="1600"/>
              <a:t> pour faire des </a:t>
            </a:r>
            <a:r>
              <a:rPr lang="en-US" sz="1600" err="1"/>
              <a:t>recours</a:t>
            </a:r>
            <a:r>
              <a:rPr lang="en-US" sz="1600"/>
              <a:t> </a:t>
            </a:r>
            <a:r>
              <a:rPr lang="en-US" sz="1600" err="1"/>
              <a:t>amiables</a:t>
            </a:r>
            <a:r>
              <a:rPr lang="en-US" sz="1600"/>
              <a:t> et des </a:t>
            </a:r>
            <a:r>
              <a:rPr lang="en-US" sz="1600" err="1"/>
              <a:t>délais</a:t>
            </a:r>
            <a:r>
              <a:rPr lang="en-US" sz="1600"/>
              <a:t> de </a:t>
            </a:r>
            <a:r>
              <a:rPr lang="en-US" sz="1600" err="1"/>
              <a:t>relogement</a:t>
            </a:r>
            <a:r>
              <a:rPr lang="en-US" sz="1600"/>
              <a:t>/ </a:t>
            </a:r>
            <a:r>
              <a:rPr lang="en-US" sz="1600" err="1"/>
              <a:t>hébergement</a:t>
            </a:r>
            <a:endParaRPr lang="en-US" sz="1600"/>
          </a:p>
          <a:p>
            <a:pPr>
              <a:buFont typeface="Calibri" panose="020B0604020202020204" pitchFamily="34" charset="0"/>
              <a:buChar char="-"/>
            </a:pPr>
            <a:r>
              <a:rPr lang="en-US" sz="1600">
                <a:latin typeface="Aptos"/>
              </a:rPr>
              <a:t>Propositions de rencontres </a:t>
            </a:r>
            <a:r>
              <a:rPr lang="en-US" sz="1600" err="1">
                <a:latin typeface="Aptos"/>
              </a:rPr>
              <a:t>partenariales</a:t>
            </a:r>
            <a:r>
              <a:rPr lang="en-US" sz="1600">
                <a:latin typeface="Aptos"/>
              </a:rPr>
              <a:t> </a:t>
            </a:r>
            <a:r>
              <a:rPr lang="en-US" sz="1600" err="1">
                <a:latin typeface="Aptos"/>
              </a:rPr>
              <a:t>impulsées</a:t>
            </a:r>
            <a:r>
              <a:rPr lang="en-US" sz="1600">
                <a:latin typeface="Aptos"/>
              </a:rPr>
              <a:t> par la </a:t>
            </a:r>
            <a:r>
              <a:rPr lang="en-US" sz="1600" err="1">
                <a:latin typeface="Aptos"/>
              </a:rPr>
              <a:t>Fondation</a:t>
            </a:r>
            <a:r>
              <a:rPr lang="en-US" sz="1600">
                <a:latin typeface="Aptos"/>
              </a:rPr>
              <a:t> et </a:t>
            </a:r>
            <a:r>
              <a:rPr lang="en-US" sz="1600" err="1">
                <a:latin typeface="Aptos"/>
              </a:rPr>
              <a:t>l'Association</a:t>
            </a:r>
            <a:r>
              <a:rPr lang="en-US" sz="1600">
                <a:latin typeface="Aptos"/>
              </a:rPr>
              <a:t> DALO à destination de </a:t>
            </a:r>
            <a:r>
              <a:rPr lang="en-US" sz="1600" err="1">
                <a:latin typeface="Aptos"/>
              </a:rPr>
              <a:t>ces</a:t>
            </a:r>
            <a:r>
              <a:rPr lang="en-US" sz="1600">
                <a:latin typeface="Aptos"/>
              </a:rPr>
              <a:t> premières structures (</a:t>
            </a:r>
            <a:r>
              <a:rPr lang="en-US" sz="1600" err="1">
                <a:latin typeface="Aptos"/>
              </a:rPr>
              <a:t>juin</a:t>
            </a:r>
            <a:r>
              <a:rPr lang="en-US" sz="1600">
                <a:latin typeface="Aptos"/>
              </a:rPr>
              <a:t> et </a:t>
            </a:r>
            <a:r>
              <a:rPr lang="en-US" sz="1600" err="1">
                <a:latin typeface="Aptos"/>
              </a:rPr>
              <a:t>septembre</a:t>
            </a:r>
            <a:r>
              <a:rPr lang="en-US" sz="1600">
                <a:latin typeface="Aptos"/>
              </a:rPr>
              <a:t> 2024)</a:t>
            </a:r>
          </a:p>
          <a:p>
            <a:pPr>
              <a:buFont typeface="Calibri" panose="020B0604020202020204" pitchFamily="34" charset="0"/>
              <a:buChar char="-"/>
            </a:pPr>
            <a:r>
              <a:rPr lang="en-US" sz="1600"/>
              <a:t>Janvier 2025 : FAS PACAC et </a:t>
            </a:r>
            <a:r>
              <a:rPr lang="en-US" sz="1600" err="1"/>
              <a:t>Uriopss</a:t>
            </a:r>
            <a:r>
              <a:rPr lang="en-US" sz="1600"/>
              <a:t> </a:t>
            </a:r>
            <a:r>
              <a:rPr lang="en-US" sz="1600" err="1"/>
              <a:t>rejoignent</a:t>
            </a:r>
            <a:r>
              <a:rPr lang="en-US" sz="1600"/>
              <a:t> la </a:t>
            </a:r>
            <a:r>
              <a:rPr lang="en-US" sz="1600" err="1"/>
              <a:t>dynamique</a:t>
            </a:r>
            <a:r>
              <a:rPr lang="en-US" sz="1600"/>
              <a:t> et </a:t>
            </a:r>
            <a:r>
              <a:rPr lang="en-US" sz="1600" err="1"/>
              <a:t>mobilisent</a:t>
            </a:r>
            <a:r>
              <a:rPr lang="en-US" sz="1600"/>
              <a:t> </a:t>
            </a:r>
            <a:r>
              <a:rPr lang="en-US" sz="1600" err="1"/>
              <a:t>leurs</a:t>
            </a:r>
            <a:r>
              <a:rPr lang="en-US" sz="1600"/>
              <a:t> </a:t>
            </a:r>
            <a:r>
              <a:rPr lang="en-US" sz="1600" err="1"/>
              <a:t>adhérents</a:t>
            </a:r>
            <a:r>
              <a:rPr lang="en-US" sz="1600"/>
              <a:t> : </a:t>
            </a:r>
            <a:r>
              <a:rPr lang="en-US" sz="1600" err="1"/>
              <a:t>dernière</a:t>
            </a:r>
            <a:r>
              <a:rPr lang="en-US" sz="1600"/>
              <a:t> </a:t>
            </a:r>
            <a:r>
              <a:rPr lang="en-US" sz="1600" err="1"/>
              <a:t>réunion</a:t>
            </a:r>
            <a:r>
              <a:rPr lang="en-US" sz="1600"/>
              <a:t> a </a:t>
            </a:r>
            <a:r>
              <a:rPr lang="en-US" sz="1600" err="1"/>
              <a:t>mobilisé</a:t>
            </a:r>
            <a:r>
              <a:rPr lang="en-US" sz="1600"/>
              <a:t> 13 structures et 27 participants</a:t>
            </a:r>
          </a:p>
          <a:p>
            <a:pPr>
              <a:buFont typeface="Calibri" panose="020B0604020202020204" pitchFamily="34" charset="0"/>
              <a:buChar char="-"/>
            </a:pPr>
            <a:r>
              <a:rPr lang="en-US" sz="1600" err="1"/>
              <a:t>Ces</a:t>
            </a:r>
            <a:r>
              <a:rPr lang="en-US" sz="1600"/>
              <a:t> premières </a:t>
            </a:r>
            <a:r>
              <a:rPr lang="en-US" sz="1600" err="1"/>
              <a:t>réunions</a:t>
            </a:r>
            <a:r>
              <a:rPr lang="en-US" sz="1600"/>
              <a:t> </a:t>
            </a:r>
            <a:r>
              <a:rPr lang="en-US" sz="1600" err="1"/>
              <a:t>ont</a:t>
            </a:r>
            <a:r>
              <a:rPr lang="en-US" sz="1600"/>
              <a:t> </a:t>
            </a:r>
            <a:r>
              <a:rPr lang="en-US" sz="1600" err="1"/>
              <a:t>permis</a:t>
            </a:r>
            <a:r>
              <a:rPr lang="en-US" sz="1600"/>
              <a:t> </a:t>
            </a:r>
            <a:r>
              <a:rPr lang="en-US" sz="1600" err="1"/>
              <a:t>l'interconnaissance</a:t>
            </a:r>
            <a:r>
              <a:rPr lang="en-US" sz="1600"/>
              <a:t> des participants et des </a:t>
            </a:r>
            <a:r>
              <a:rPr lang="en-US" sz="1600" err="1"/>
              <a:t>échanges</a:t>
            </a:r>
            <a:r>
              <a:rPr lang="en-US" sz="1600"/>
              <a:t> entre pairs</a:t>
            </a:r>
          </a:p>
          <a:p>
            <a:pPr marL="0" indent="0">
              <a:buNone/>
            </a:pPr>
            <a:endParaRPr lang="en-US"/>
          </a:p>
        </p:txBody>
      </p:sp>
      <p:pic>
        <p:nvPicPr>
          <p:cNvPr id="5" name="Image 10" descr="Une image contenant texte, capture d’écran, logiciel, Icône d’ordinateur&#10;&#10;Le contenu généré par l’IA peut être incorrect.">
            <a:extLst>
              <a:ext uri="{FF2B5EF4-FFF2-40B4-BE49-F238E27FC236}">
                <a16:creationId xmlns:a16="http://schemas.microsoft.com/office/drawing/2014/main" id="{9648AA00-5AEE-4364-F025-91B1371CF972}"/>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523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147DC07-6AA0-1A26-1F8D-2FAEF8E48B97}"/>
              </a:ext>
            </a:extLst>
          </p:cNvPr>
          <p:cNvSpPr txBox="1"/>
          <p:nvPr/>
        </p:nvSpPr>
        <p:spPr>
          <a:xfrm>
            <a:off x="467833" y="5879805"/>
            <a:ext cx="1850065" cy="923259"/>
          </a:xfrm>
          <a:prstGeom prst="rect">
            <a:avLst/>
          </a:prstGeom>
          <a:solidFill>
            <a:srgbClr val="FFFFFF"/>
          </a:solidFill>
        </p:spPr>
        <p:txBody>
          <a:bodyPr wrap="square" rtlCol="0">
            <a:spAutoFit/>
          </a:bodyPr>
          <a:lstStyle/>
          <a:p>
            <a:endParaRPr lang="fr-FR"/>
          </a:p>
        </p:txBody>
      </p:sp>
      <p:sp>
        <p:nvSpPr>
          <p:cNvPr id="8" name="Title 1">
            <a:extLst>
              <a:ext uri="{FF2B5EF4-FFF2-40B4-BE49-F238E27FC236}">
                <a16:creationId xmlns:a16="http://schemas.microsoft.com/office/drawing/2014/main" id="{8DD80B03-CDFB-4CFD-A3BF-EBE1C785A977}"/>
              </a:ext>
            </a:extLst>
          </p:cNvPr>
          <p:cNvSpPr>
            <a:spLocks noGrp="1"/>
          </p:cNvSpPr>
          <p:nvPr>
            <p:ph type="ctrTitle"/>
          </p:nvPr>
        </p:nvSpPr>
        <p:spPr>
          <a:xfrm>
            <a:off x="800987" y="459803"/>
            <a:ext cx="9144000" cy="2387600"/>
          </a:xfrm>
        </p:spPr>
        <p:txBody>
          <a:bodyPr>
            <a:normAutofit/>
          </a:bodyPr>
          <a:lstStyle/>
          <a:p>
            <a:r>
              <a:rPr lang="en-US" sz="4400" b="1">
                <a:solidFill>
                  <a:schemeClr val="accent1"/>
                </a:solidFill>
              </a:rPr>
              <a:t>Non assistance à </a:t>
            </a:r>
            <a:r>
              <a:rPr lang="en-US" sz="4400" b="1" err="1">
                <a:solidFill>
                  <a:schemeClr val="accent1"/>
                </a:solidFill>
              </a:rPr>
              <a:t>personnes</a:t>
            </a:r>
            <a:r>
              <a:rPr lang="en-US" sz="4400" b="1">
                <a:solidFill>
                  <a:schemeClr val="accent1"/>
                </a:solidFill>
              </a:rPr>
              <a:t> mal-</a:t>
            </a:r>
            <a:r>
              <a:rPr lang="en-US" sz="4400" b="1" err="1">
                <a:solidFill>
                  <a:schemeClr val="accent1"/>
                </a:solidFill>
              </a:rPr>
              <a:t>logées</a:t>
            </a:r>
            <a:r>
              <a:rPr lang="en-US" sz="4400" b="1">
                <a:solidFill>
                  <a:schemeClr val="accent1"/>
                </a:solidFill>
              </a:rPr>
              <a:t> </a:t>
            </a:r>
          </a:p>
        </p:txBody>
      </p:sp>
      <p:sp>
        <p:nvSpPr>
          <p:cNvPr id="10" name="Subtitle 2">
            <a:extLst>
              <a:ext uri="{FF2B5EF4-FFF2-40B4-BE49-F238E27FC236}">
                <a16:creationId xmlns:a16="http://schemas.microsoft.com/office/drawing/2014/main" id="{CA39E16E-AEA2-4942-2AEC-3FC88D9AEC38}"/>
              </a:ext>
            </a:extLst>
          </p:cNvPr>
          <p:cNvSpPr>
            <a:spLocks noGrp="1"/>
          </p:cNvSpPr>
          <p:nvPr>
            <p:ph type="subTitle" idx="1"/>
          </p:nvPr>
        </p:nvSpPr>
        <p:spPr>
          <a:xfrm>
            <a:off x="1024269" y="2936455"/>
            <a:ext cx="9144000" cy="1655762"/>
          </a:xfrm>
        </p:spPr>
        <p:txBody>
          <a:bodyPr>
            <a:normAutofit/>
          </a:bodyPr>
          <a:lstStyle/>
          <a:p>
            <a:pPr algn="l"/>
            <a:r>
              <a:rPr lang="en-US" sz="1400" b="1" err="1"/>
              <a:t>Intervenantes</a:t>
            </a:r>
            <a:r>
              <a:rPr lang="en-US" sz="1400"/>
              <a:t> : </a:t>
            </a:r>
          </a:p>
          <a:p>
            <a:pPr algn="l"/>
            <a:r>
              <a:rPr lang="en-US" sz="1400"/>
              <a:t>Diane Forin - </a:t>
            </a:r>
            <a:r>
              <a:rPr lang="en-US" sz="1400" err="1"/>
              <a:t>Déléguée</a:t>
            </a:r>
            <a:r>
              <a:rPr lang="en-US" sz="1400"/>
              <a:t> de </a:t>
            </a:r>
            <a:r>
              <a:rPr lang="en-US" sz="1400" err="1"/>
              <a:t>l’Association</a:t>
            </a:r>
            <a:r>
              <a:rPr lang="en-US" sz="1400"/>
              <a:t> DALO</a:t>
            </a:r>
          </a:p>
          <a:p>
            <a:pPr algn="l"/>
            <a:r>
              <a:rPr lang="en-US" sz="1400"/>
              <a:t>Camille Flaszenski – Chargée de mission hébergement / logement à la FAS  </a:t>
            </a:r>
          </a:p>
        </p:txBody>
      </p:sp>
      <p:sp>
        <p:nvSpPr>
          <p:cNvPr id="4" name="AutoShape 2" descr="40 associations attaquent l'État en justice pour Non-assistance à personnes  mal logées | Armée du Salut">
            <a:extLst>
              <a:ext uri="{FF2B5EF4-FFF2-40B4-BE49-F238E27FC236}">
                <a16:creationId xmlns:a16="http://schemas.microsoft.com/office/drawing/2014/main" id="{0BF985DE-CB8B-EDEE-C02E-A04908ACE01E}"/>
              </a:ext>
            </a:extLst>
          </p:cNvPr>
          <p:cNvSpPr>
            <a:spLocks noChangeAspect="1" noChangeArrowheads="1"/>
          </p:cNvSpPr>
          <p:nvPr/>
        </p:nvSpPr>
        <p:spPr bwMode="auto">
          <a:xfrm>
            <a:off x="2721935" y="3276599"/>
            <a:ext cx="3526465" cy="3526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40 associations attaquent l'État en justice pour Non-assistance à personnes  mal logées | Armée du Salut">
            <a:extLst>
              <a:ext uri="{FF2B5EF4-FFF2-40B4-BE49-F238E27FC236}">
                <a16:creationId xmlns:a16="http://schemas.microsoft.com/office/drawing/2014/main" id="{15B60027-173C-1D5D-F97C-3BB35CDDA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428" y="46339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muniqué de presse - Non assistance à personnes mal logées - CNDH  ROMEUROPE">
            <a:extLst>
              <a:ext uri="{FF2B5EF4-FFF2-40B4-BE49-F238E27FC236}">
                <a16:creationId xmlns:a16="http://schemas.microsoft.com/office/drawing/2014/main" id="{5F3E90AC-8B52-5323-1CB1-095A7B4F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18" y="5021413"/>
            <a:ext cx="2205093" cy="160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3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Lancement de l'affaire Non-assistance à personnes mal logées.">
            <a:hlinkClick r:id="" action="ppaction://media"/>
            <a:extLst>
              <a:ext uri="{FF2B5EF4-FFF2-40B4-BE49-F238E27FC236}">
                <a16:creationId xmlns:a16="http://schemas.microsoft.com/office/drawing/2014/main" id="{902680B7-2C53-A557-7178-34158AD615D4}"/>
              </a:ext>
            </a:extLst>
          </p:cNvPr>
          <p:cNvPicPr>
            <a:picLocks noGrp="1" noRot="1" noChangeAspect="1"/>
          </p:cNvPicPr>
          <p:nvPr>
            <p:ph idx="1"/>
            <a:videoFile r:link="rId1"/>
          </p:nvPr>
        </p:nvPicPr>
        <p:blipFill>
          <a:blip r:embed="rId3"/>
          <a:stretch>
            <a:fillRect/>
          </a:stretch>
        </p:blipFill>
        <p:spPr>
          <a:xfrm>
            <a:off x="224450" y="595423"/>
            <a:ext cx="9759522" cy="5964588"/>
          </a:xfrm>
          <a:prstGeom prst="rect">
            <a:avLst/>
          </a:prstGeom>
        </p:spPr>
      </p:pic>
    </p:spTree>
    <p:extLst>
      <p:ext uri="{BB962C8B-B14F-4D97-AF65-F5344CB8AC3E}">
        <p14:creationId xmlns:p14="http://schemas.microsoft.com/office/powerpoint/2010/main" val="24373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A23896-77E8-89EE-D04A-BF01D8E28168}"/>
              </a:ext>
            </a:extLst>
          </p:cNvPr>
          <p:cNvSpPr txBox="1">
            <a:spLocks/>
          </p:cNvSpPr>
          <p:nvPr/>
        </p:nvSpPr>
        <p:spPr>
          <a:xfrm>
            <a:off x="1517379" y="5274543"/>
            <a:ext cx="8288032" cy="1584251"/>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000" b="1" err="1"/>
              <a:t>Ouverture</a:t>
            </a:r>
            <a:r>
              <a:rPr lang="en-US" sz="4000" b="1"/>
              <a:t> et introduction</a:t>
            </a:r>
          </a:p>
          <a:p>
            <a:pPr algn="ctr">
              <a:spcAft>
                <a:spcPts val="600"/>
              </a:spcAft>
            </a:pPr>
            <a:endParaRPr lang="en-US" sz="2000" i="1">
              <a:solidFill>
                <a:schemeClr val="tx1"/>
              </a:solidFill>
            </a:endParaRPr>
          </a:p>
          <a:p>
            <a:pPr>
              <a:spcAft>
                <a:spcPts val="600"/>
              </a:spcAft>
            </a:pPr>
            <a:r>
              <a:rPr lang="en-US" sz="2000" b="1" i="1" u="sng" err="1">
                <a:solidFill>
                  <a:schemeClr val="tx1"/>
                </a:solidFill>
              </a:rPr>
              <a:t>Intervenant</a:t>
            </a:r>
            <a:r>
              <a:rPr lang="en-US" sz="2000" i="1">
                <a:solidFill>
                  <a:schemeClr val="tx1"/>
                </a:solidFill>
              </a:rPr>
              <a:t> : </a:t>
            </a:r>
          </a:p>
          <a:p>
            <a:pPr>
              <a:spcAft>
                <a:spcPts val="600"/>
              </a:spcAft>
            </a:pPr>
            <a:r>
              <a:rPr lang="en-US" sz="2000" i="1">
                <a:solidFill>
                  <a:schemeClr val="tx1"/>
                </a:solidFill>
              </a:rPr>
              <a:t>Yves Baise – </a:t>
            </a:r>
            <a:r>
              <a:rPr lang="en-US" sz="2000" i="1" err="1">
                <a:solidFill>
                  <a:schemeClr val="tx1"/>
                </a:solidFill>
              </a:rPr>
              <a:t>Administrateur</a:t>
            </a:r>
            <a:r>
              <a:rPr lang="en-US" sz="2000" i="1">
                <a:solidFill>
                  <a:schemeClr val="tx1"/>
                </a:solidFill>
              </a:rPr>
              <a:t> FAS HDF et Association DALO </a:t>
            </a:r>
          </a:p>
          <a:p>
            <a:pPr>
              <a:spcAft>
                <a:spcPts val="600"/>
              </a:spcAft>
            </a:pPr>
            <a:endParaRPr lang="en-US" sz="2000" i="1">
              <a:solidFill>
                <a:schemeClr val="tx1"/>
              </a:solidFill>
            </a:endParaRPr>
          </a:p>
          <a:p>
            <a:pPr>
              <a:spcAft>
                <a:spcPts val="600"/>
              </a:spcAft>
            </a:pPr>
            <a:endParaRPr lang="en-US" sz="2000" i="1">
              <a:solidFill>
                <a:schemeClr val="tx1"/>
              </a:solidFill>
            </a:endParaRPr>
          </a:p>
          <a:p>
            <a:pPr>
              <a:spcAft>
                <a:spcPts val="600"/>
              </a:spcAft>
            </a:pPr>
            <a:endParaRPr lang="en-US" sz="2000" i="1">
              <a:solidFill>
                <a:schemeClr val="tx1"/>
              </a:solidFill>
            </a:endParaRPr>
          </a:p>
          <a:p>
            <a:pPr>
              <a:spcAft>
                <a:spcPts val="600"/>
              </a:spcAft>
            </a:pPr>
            <a:endParaRPr lang="en-US" sz="2000" i="1">
              <a:solidFill>
                <a:schemeClr val="tx1"/>
              </a:solidFill>
            </a:endParaRPr>
          </a:p>
          <a:p>
            <a:pPr>
              <a:spcAft>
                <a:spcPts val="600"/>
              </a:spcAft>
            </a:pPr>
            <a:endParaRPr lang="en-US" sz="2000" i="1">
              <a:solidFill>
                <a:schemeClr val="tx1"/>
              </a:solidFill>
            </a:endParaRPr>
          </a:p>
          <a:p>
            <a:pPr>
              <a:spcAft>
                <a:spcPts val="600"/>
              </a:spcAft>
            </a:pPr>
            <a:endParaRPr lang="en-US" sz="2000" i="1">
              <a:solidFill>
                <a:schemeClr val="tx1"/>
              </a:solidFill>
            </a:endParaRPr>
          </a:p>
          <a:p>
            <a:pPr>
              <a:spcAft>
                <a:spcPts val="600"/>
              </a:spcAft>
            </a:pPr>
            <a:endParaRPr lang="en-US" sz="2000" i="1">
              <a:solidFill>
                <a:schemeClr val="tx1"/>
              </a:solidFill>
            </a:endParaRPr>
          </a:p>
        </p:txBody>
      </p:sp>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E815AB98-0B16-35C8-C89E-9A2FFA2F8518}"/>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361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99870-3785-0FF4-EBE2-DB15DBB9BD7C}"/>
              </a:ext>
            </a:extLst>
          </p:cNvPr>
          <p:cNvSpPr>
            <a:spLocks noGrp="1"/>
          </p:cNvSpPr>
          <p:nvPr>
            <p:ph type="title"/>
          </p:nvPr>
        </p:nvSpPr>
        <p:spPr>
          <a:xfrm>
            <a:off x="838200" y="1336390"/>
            <a:ext cx="6155988" cy="1182927"/>
          </a:xfrm>
        </p:spPr>
        <p:txBody>
          <a:bodyPr anchor="b">
            <a:normAutofit/>
          </a:bodyPr>
          <a:lstStyle/>
          <a:p>
            <a:r>
              <a:rPr lang="en-US" sz="3900" b="1" err="1"/>
              <a:t>Recours</a:t>
            </a:r>
            <a:r>
              <a:rPr lang="en-US" sz="3900" b="1"/>
              <a:t> </a:t>
            </a:r>
            <a:r>
              <a:rPr lang="en-US" sz="3900" b="1" err="1"/>
              <a:t>hébergement</a:t>
            </a:r>
            <a:r>
              <a:rPr lang="en-US" sz="3900" b="1"/>
              <a:t> </a:t>
            </a:r>
            <a:r>
              <a:rPr lang="en-US" sz="3900" b="1" err="1"/>
              <a:t>d'urgence</a:t>
            </a:r>
            <a:r>
              <a:rPr lang="en-US" sz="3900" b="1"/>
              <a:t> </a:t>
            </a:r>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AE67D5-4B30-7487-730B-1496B826B3F8}"/>
              </a:ext>
            </a:extLst>
          </p:cNvPr>
          <p:cNvSpPr>
            <a:spLocks noGrp="1"/>
          </p:cNvSpPr>
          <p:nvPr>
            <p:ph idx="1"/>
          </p:nvPr>
        </p:nvSpPr>
        <p:spPr>
          <a:xfrm>
            <a:off x="803776" y="2829330"/>
            <a:ext cx="6190412" cy="3344459"/>
          </a:xfrm>
        </p:spPr>
        <p:txBody>
          <a:bodyPr vert="horz" lIns="91440" tIns="45720" rIns="91440" bIns="45720" rtlCol="0" anchor="t">
            <a:normAutofit/>
          </a:bodyPr>
          <a:lstStyle/>
          <a:p>
            <a:pPr marL="0" indent="0">
              <a:buNone/>
            </a:pPr>
            <a:r>
              <a:rPr lang="en-US" sz="1400">
                <a:solidFill>
                  <a:schemeClr val="tx1">
                    <a:alpha val="80000"/>
                  </a:schemeClr>
                </a:solidFill>
                <a:ea typeface="+mn-lt"/>
                <a:cs typeface="+mn-lt"/>
              </a:rPr>
              <a:t>L’article L. 345-2-2 CASF consacre le droit inconditionnel à un hébergement d’urgence pour toute personne sans-abri et en situation de détresse. Il prévoit des obligations connexes en matière de dignité de l’accueil et d’accompagnement social. L’article L. 345-2-3 CASF complète le dispositif en consacrant le principe de continuité de l’accueil.  </a:t>
            </a:r>
          </a:p>
          <a:p>
            <a:pPr marL="0" indent="0">
              <a:buNone/>
            </a:pPr>
            <a:r>
              <a:rPr lang="en-US" sz="1400">
                <a:solidFill>
                  <a:schemeClr val="tx1">
                    <a:alpha val="80000"/>
                  </a:schemeClr>
                </a:solidFill>
                <a:ea typeface="+mn-lt"/>
                <a:cs typeface="+mn-lt"/>
              </a:rPr>
              <a:t>L’article L. 345-2 CASF confie la mise en œuvre du dispositif à l’Etat sur qui pèse en conséquence une obligation de nature juridique. </a:t>
            </a:r>
            <a:endParaRPr lang="en-US" sz="1400">
              <a:solidFill>
                <a:schemeClr val="tx1">
                  <a:alpha val="80000"/>
                </a:schemeClr>
              </a:solidFill>
            </a:endParaRPr>
          </a:p>
          <a:p>
            <a:pPr marL="0" indent="0">
              <a:buNone/>
            </a:pPr>
            <a:endParaRPr lang="en-US" sz="1400" b="1" u="sng">
              <a:solidFill>
                <a:schemeClr val="tx1">
                  <a:alpha val="80000"/>
                </a:schemeClr>
              </a:solidFill>
            </a:endParaRPr>
          </a:p>
          <a:p>
            <a:pPr marL="0" indent="0">
              <a:buNone/>
            </a:pPr>
            <a:r>
              <a:rPr lang="en-US" sz="1400" b="1" u="sng">
                <a:solidFill>
                  <a:schemeClr val="tx1">
                    <a:alpha val="80000"/>
                  </a:schemeClr>
                </a:solidFill>
                <a:ea typeface="+mn-lt"/>
                <a:cs typeface="+mn-lt"/>
              </a:rPr>
              <a:t>L’objet du recours est double :  </a:t>
            </a:r>
            <a:endParaRPr lang="en-US" sz="1400" b="1" u="sng">
              <a:solidFill>
                <a:schemeClr val="tx1">
                  <a:alpha val="80000"/>
                </a:schemeClr>
              </a:solidFill>
            </a:endParaRPr>
          </a:p>
          <a:p>
            <a:pPr>
              <a:buFont typeface="Calibri" panose="020B0604020202020204" pitchFamily="34" charset="0"/>
              <a:buChar char="-"/>
            </a:pPr>
            <a:r>
              <a:rPr lang="en-US" sz="1400">
                <a:solidFill>
                  <a:schemeClr val="tx1">
                    <a:alpha val="80000"/>
                  </a:schemeClr>
                </a:solidFill>
                <a:ea typeface="+mn-lt"/>
                <a:cs typeface="+mn-lt"/>
              </a:rPr>
              <a:t>Engager et faire reconnaître la responsabilité de l’Etat en raison de sa défaillance structurelle en matière d’hébergement d’urgence ; </a:t>
            </a:r>
          </a:p>
          <a:p>
            <a:pPr>
              <a:buFont typeface="Calibri" panose="020B0604020202020204" pitchFamily="34" charset="0"/>
              <a:buChar char="-"/>
            </a:pPr>
            <a:r>
              <a:rPr lang="en-US" sz="1400">
                <a:solidFill>
                  <a:schemeClr val="tx1">
                    <a:alpha val="80000"/>
                  </a:schemeClr>
                </a:solidFill>
                <a:ea typeface="+mn-lt"/>
                <a:cs typeface="+mn-lt"/>
              </a:rPr>
              <a:t>Une fois sa responsabilité reconnue, demander au juge administratif de l’enjoindre à respecter la loi et à prendre toutes les mesures utiles. </a:t>
            </a:r>
            <a:endParaRPr lang="en-US" sz="1400">
              <a:solidFill>
                <a:schemeClr val="tx1">
                  <a:alpha val="80000"/>
                </a:schemeClr>
              </a:solidFill>
            </a:endParaRPr>
          </a:p>
          <a:p>
            <a:pPr>
              <a:buFont typeface="Calibri" panose="020B0604020202020204" pitchFamily="34" charset="0"/>
              <a:buChar char="-"/>
            </a:pPr>
            <a:endParaRPr lang="en-US" sz="1400">
              <a:solidFill>
                <a:schemeClr val="tx1">
                  <a:alpha val="80000"/>
                </a:schemeClr>
              </a:solidFill>
            </a:endParaRPr>
          </a:p>
          <a:p>
            <a:pPr>
              <a:buFont typeface="Calibri" panose="020B0604020202020204" pitchFamily="34" charset="0"/>
              <a:buChar char="-"/>
            </a:pPr>
            <a:endParaRPr lang="en-US" sz="1400">
              <a:solidFill>
                <a:schemeClr val="tx1">
                  <a:alpha val="80000"/>
                </a:schemeClr>
              </a:solidFill>
            </a:endParaRPr>
          </a:p>
          <a:p>
            <a:pPr>
              <a:buFont typeface="Calibri" panose="020B0604020202020204" pitchFamily="34" charset="0"/>
              <a:buChar char="-"/>
            </a:pPr>
            <a:endParaRPr lang="en-US" sz="1400">
              <a:solidFill>
                <a:schemeClr val="tx1">
                  <a:alpha val="80000"/>
                </a:schemeClr>
              </a:solidFill>
            </a:endParaRPr>
          </a:p>
        </p:txBody>
      </p:sp>
      <p:pic>
        <p:nvPicPr>
          <p:cNvPr id="5" name="Picture 4" descr="40 associations attaquent l'État en justice pour Non-assistance à personnes  mal logées | Armée du Salut">
            <a:extLst>
              <a:ext uri="{FF2B5EF4-FFF2-40B4-BE49-F238E27FC236}">
                <a16:creationId xmlns:a16="http://schemas.microsoft.com/office/drawing/2014/main" id="{1C42C218-4C03-1D35-EEE7-5FFC5B2AEE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653" y="1980885"/>
            <a:ext cx="3548404" cy="3548404"/>
          </a:xfrm>
          <a:prstGeom prst="rect">
            <a:avLst/>
          </a:prstGeom>
          <a:noFill/>
          <a:extLst>
            <a:ext uri="{909E8E84-426E-40DD-AFC4-6F175D3DCCD1}">
              <a14:hiddenFill xmlns:a14="http://schemas.microsoft.com/office/drawing/2010/main">
                <a:solidFill>
                  <a:srgbClr val="FFFFFF"/>
                </a:solidFill>
              </a14:hiddenFill>
            </a:ext>
          </a:extLst>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43533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6A357C5-1AB6-5EA2-D66B-88521218CDC3}"/>
              </a:ext>
            </a:extLst>
          </p:cNvPr>
          <p:cNvPicPr>
            <a:picLocks noGrp="1" noChangeAspect="1"/>
          </p:cNvPicPr>
          <p:nvPr>
            <p:ph idx="1"/>
          </p:nvPr>
        </p:nvPicPr>
        <p:blipFill>
          <a:blip r:embed="rId2"/>
          <a:stretch>
            <a:fillRect/>
          </a:stretch>
        </p:blipFill>
        <p:spPr>
          <a:xfrm>
            <a:off x="338745" y="1236120"/>
            <a:ext cx="3443668" cy="4393091"/>
          </a:xfrm>
          <a:prstGeom prst="rect">
            <a:avLst/>
          </a:prstGeom>
        </p:spPr>
      </p:pic>
      <p:pic>
        <p:nvPicPr>
          <p:cNvPr id="5" name="Picture 4">
            <a:extLst>
              <a:ext uri="{FF2B5EF4-FFF2-40B4-BE49-F238E27FC236}">
                <a16:creationId xmlns:a16="http://schemas.microsoft.com/office/drawing/2014/main" id="{E5251A28-4D52-D814-5BB5-68E1942061EF}"/>
              </a:ext>
            </a:extLst>
          </p:cNvPr>
          <p:cNvPicPr>
            <a:picLocks noChangeAspect="1"/>
          </p:cNvPicPr>
          <p:nvPr/>
        </p:nvPicPr>
        <p:blipFill>
          <a:blip r:embed="rId3"/>
          <a:srcRect l="27648" r="27013" b="5244"/>
          <a:stretch/>
        </p:blipFill>
        <p:spPr>
          <a:xfrm>
            <a:off x="4080617" y="1236120"/>
            <a:ext cx="3751855" cy="4393091"/>
          </a:xfrm>
          <a:prstGeom prst="rect">
            <a:avLst/>
          </a:prstGeom>
        </p:spPr>
      </p:pic>
      <p:pic>
        <p:nvPicPr>
          <p:cNvPr id="7" name="Picture 6">
            <a:extLst>
              <a:ext uri="{FF2B5EF4-FFF2-40B4-BE49-F238E27FC236}">
                <a16:creationId xmlns:a16="http://schemas.microsoft.com/office/drawing/2014/main" id="{084A1575-2C9A-A930-FE94-72CDE372C749}"/>
              </a:ext>
            </a:extLst>
          </p:cNvPr>
          <p:cNvPicPr>
            <a:picLocks noChangeAspect="1"/>
          </p:cNvPicPr>
          <p:nvPr/>
        </p:nvPicPr>
        <p:blipFill>
          <a:blip r:embed="rId4"/>
          <a:srcRect l="27225" r="27860" b="5621"/>
          <a:stretch/>
        </p:blipFill>
        <p:spPr>
          <a:xfrm>
            <a:off x="8062138" y="1236120"/>
            <a:ext cx="3800300" cy="4393091"/>
          </a:xfrm>
          <a:prstGeom prst="rect">
            <a:avLst/>
          </a:prstGeom>
        </p:spPr>
      </p:pic>
    </p:spTree>
    <p:extLst>
      <p:ext uri="{BB962C8B-B14F-4D97-AF65-F5344CB8AC3E}">
        <p14:creationId xmlns:p14="http://schemas.microsoft.com/office/powerpoint/2010/main" val="360421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8AF8A-D04B-CE22-3C95-C866B4197A24}"/>
              </a:ext>
            </a:extLst>
          </p:cNvPr>
          <p:cNvSpPr>
            <a:spLocks noGrp="1"/>
          </p:cNvSpPr>
          <p:nvPr>
            <p:ph type="title"/>
          </p:nvPr>
        </p:nvSpPr>
        <p:spPr>
          <a:xfrm>
            <a:off x="838200" y="1336390"/>
            <a:ext cx="6155988" cy="1182927"/>
          </a:xfrm>
        </p:spPr>
        <p:txBody>
          <a:bodyPr anchor="b">
            <a:normAutofit/>
          </a:bodyPr>
          <a:lstStyle/>
          <a:p>
            <a:r>
              <a:rPr lang="en-US" sz="5600" b="1" err="1"/>
              <a:t>Recours</a:t>
            </a:r>
            <a:r>
              <a:rPr lang="en-US" sz="5600" b="1"/>
              <a:t> DALO</a:t>
            </a:r>
            <a:r>
              <a:rPr lang="en-US" sz="5600"/>
              <a:t> </a:t>
            </a:r>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DDAB9B-973B-F2A6-4089-F719FEA088BF}"/>
              </a:ext>
            </a:extLst>
          </p:cNvPr>
          <p:cNvSpPr>
            <a:spLocks noGrp="1"/>
          </p:cNvSpPr>
          <p:nvPr>
            <p:ph idx="1"/>
          </p:nvPr>
        </p:nvSpPr>
        <p:spPr>
          <a:xfrm>
            <a:off x="803776" y="2829330"/>
            <a:ext cx="6190412" cy="3344459"/>
          </a:xfrm>
        </p:spPr>
        <p:txBody>
          <a:bodyPr vert="horz" lIns="91440" tIns="45720" rIns="91440" bIns="45720" rtlCol="0" anchor="t">
            <a:normAutofit/>
          </a:bodyPr>
          <a:lstStyle/>
          <a:p>
            <a:r>
              <a:rPr lang="en-US" sz="1400">
                <a:solidFill>
                  <a:schemeClr val="tx1">
                    <a:alpha val="80000"/>
                  </a:schemeClr>
                </a:solidFill>
              </a:rPr>
              <a:t>95 725 ménages prioritaires au titre du DALO n'ont pas été relogés dans le délai légal imparti à l'Etat </a:t>
            </a:r>
          </a:p>
          <a:p>
            <a:r>
              <a:rPr lang="en-US" sz="1400">
                <a:solidFill>
                  <a:schemeClr val="tx1">
                    <a:alpha val="80000"/>
                  </a:schemeClr>
                </a:solidFill>
              </a:rPr>
              <a:t>Pour rappel, l'Etat a une obligation de résultat pour le relogement de ces ménages </a:t>
            </a:r>
          </a:p>
          <a:p>
            <a:r>
              <a:rPr lang="en-US" sz="1400">
                <a:solidFill>
                  <a:schemeClr val="tx1">
                    <a:alpha val="80000"/>
                  </a:schemeClr>
                </a:solidFill>
              </a:rPr>
              <a:t>Pour répondre à cette obligation, la loi prévoit un certain nombre de moyens à disposition de l'Etat : mobilisation du contingent préfectoral, quotas d'attribution minimal à respecter pour les réservataires de logement sociaux, pouvoir d'attribution d'office, la production de logements sociaux, la mobilisation du parc privé...</a:t>
            </a:r>
          </a:p>
          <a:p>
            <a:r>
              <a:rPr lang="en-US" sz="1400">
                <a:solidFill>
                  <a:schemeClr val="tx1">
                    <a:alpha val="80000"/>
                  </a:schemeClr>
                </a:solidFill>
              </a:rPr>
              <a:t>Le recours démontre la carence systémique de l'Etat : insuffisante mobilisation de son contingent pour le relogement des ménages DALO, il ne se substitue pas aux réservataires qui n'atteignent pas leurs quotas annuels d'attribution de logement aux ménages DALO, la baisse de production de nouveaux logements sociaux les dernières années...</a:t>
            </a:r>
          </a:p>
          <a:p>
            <a:endParaRPr lang="en-US" sz="1400">
              <a:solidFill>
                <a:schemeClr val="tx1">
                  <a:alpha val="80000"/>
                </a:schemeClr>
              </a:solidFill>
            </a:endParaRPr>
          </a:p>
        </p:txBody>
      </p:sp>
      <p:pic>
        <p:nvPicPr>
          <p:cNvPr id="6" name="Picture 4" descr="40 associations attaquent l'État en justice pour Non-assistance à personnes  mal logées | Armée du Salut">
            <a:extLst>
              <a:ext uri="{FF2B5EF4-FFF2-40B4-BE49-F238E27FC236}">
                <a16:creationId xmlns:a16="http://schemas.microsoft.com/office/drawing/2014/main" id="{C45C75F0-185D-8917-7620-0F22CB520C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653" y="1980885"/>
            <a:ext cx="3548404" cy="3548404"/>
          </a:xfrm>
          <a:prstGeom prst="rect">
            <a:avLst/>
          </a:prstGeom>
          <a:noFill/>
          <a:extLst>
            <a:ext uri="{909E8E84-426E-40DD-AFC4-6F175D3DCCD1}">
              <a14:hiddenFill xmlns:a14="http://schemas.microsoft.com/office/drawing/2010/main">
                <a:solidFill>
                  <a:srgbClr val="FFFFFF"/>
                </a:solidFill>
              </a14:hiddenFill>
            </a:ext>
          </a:extLst>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893530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9D0017-5C69-91B9-AFB8-A711AC74B245}"/>
              </a:ext>
            </a:extLst>
          </p:cNvPr>
          <p:cNvSpPr txBox="1"/>
          <p:nvPr/>
        </p:nvSpPr>
        <p:spPr>
          <a:xfrm>
            <a:off x="605111" y="5877442"/>
            <a:ext cx="1871330" cy="861237"/>
          </a:xfrm>
          <a:prstGeom prst="rect">
            <a:avLst/>
          </a:prstGeom>
          <a:solidFill>
            <a:srgbClr val="FFFFFF"/>
          </a:solidFill>
        </p:spPr>
        <p:txBody>
          <a:bodyPr wrap="square" rtlCol="0">
            <a:spAutoFit/>
          </a:bodyPr>
          <a:lstStyle/>
          <a:p>
            <a:endParaRPr lang="fr-FR"/>
          </a:p>
        </p:txBody>
      </p:sp>
      <p:sp>
        <p:nvSpPr>
          <p:cNvPr id="159" name="Shape 159"/>
          <p:cNvSpPr>
            <a:spLocks noGrp="1"/>
          </p:cNvSpPr>
          <p:nvPr>
            <p:ph type="title"/>
          </p:nvPr>
        </p:nvSpPr>
        <p:spPr>
          <a:xfrm>
            <a:off x="609600" y="483293"/>
            <a:ext cx="9172353" cy="1066801"/>
          </a:xfrm>
          <a:prstGeom prst="rect">
            <a:avLst/>
          </a:prstGeom>
        </p:spPr>
        <p:txBody>
          <a:bodyPr>
            <a:normAutofit fontScale="90000"/>
          </a:bodyPr>
          <a:lstStyle/>
          <a:p>
            <a:r>
              <a:rPr sz="3600" b="1" err="1">
                <a:solidFill>
                  <a:schemeClr val="accent1"/>
                </a:solidFill>
              </a:rPr>
              <a:t>Recours</a:t>
            </a:r>
            <a:r>
              <a:rPr sz="3600" b="1">
                <a:solidFill>
                  <a:schemeClr val="accent1"/>
                </a:solidFill>
              </a:rPr>
              <a:t> </a:t>
            </a:r>
            <a:r>
              <a:rPr sz="3600" b="1" err="1">
                <a:solidFill>
                  <a:schemeClr val="accent1"/>
                </a:solidFill>
              </a:rPr>
              <a:t>en</a:t>
            </a:r>
            <a:r>
              <a:rPr sz="3600" b="1">
                <a:solidFill>
                  <a:schemeClr val="accent1"/>
                </a:solidFill>
              </a:rPr>
              <a:t> </a:t>
            </a:r>
            <a:r>
              <a:rPr sz="3600" b="1" err="1">
                <a:solidFill>
                  <a:schemeClr val="accent1"/>
                </a:solidFill>
              </a:rPr>
              <a:t>responsabilité</a:t>
            </a:r>
            <a:r>
              <a:rPr sz="3600" b="1">
                <a:solidFill>
                  <a:schemeClr val="accent1"/>
                </a:solidFill>
              </a:rPr>
              <a:t> </a:t>
            </a:r>
            <a:r>
              <a:rPr lang="fr-FR" sz="3600" b="1">
                <a:solidFill>
                  <a:schemeClr val="accent1"/>
                </a:solidFill>
              </a:rPr>
              <a:t>déposés le 13.2.2025</a:t>
            </a:r>
            <a:endParaRPr sz="3600" b="1">
              <a:solidFill>
                <a:schemeClr val="accent1"/>
              </a:solidFill>
            </a:endParaRPr>
          </a:p>
        </p:txBody>
      </p:sp>
      <p:graphicFrame>
        <p:nvGraphicFramePr>
          <p:cNvPr id="2" name="Table 161">
            <a:extLst>
              <a:ext uri="{FF2B5EF4-FFF2-40B4-BE49-F238E27FC236}">
                <a16:creationId xmlns:a16="http://schemas.microsoft.com/office/drawing/2014/main" id="{2822693E-AB49-C3D5-581C-0EBCB2B69ADD}"/>
              </a:ext>
            </a:extLst>
          </p:cNvPr>
          <p:cNvGraphicFramePr/>
          <p:nvPr>
            <p:extLst>
              <p:ext uri="{D42A27DB-BD31-4B8C-83A1-F6EECF244321}">
                <p14:modId xmlns:p14="http://schemas.microsoft.com/office/powerpoint/2010/main" val="1112347734"/>
              </p:ext>
            </p:extLst>
          </p:nvPr>
        </p:nvGraphicFramePr>
        <p:xfrm>
          <a:off x="487680" y="1402080"/>
          <a:ext cx="10097676" cy="5168759"/>
        </p:xfrm>
        <a:graphic>
          <a:graphicData uri="http://schemas.openxmlformats.org/drawingml/2006/table">
            <a:tbl>
              <a:tblPr firstRow="1" bandRow="1"/>
              <a:tblGrid>
                <a:gridCol w="5048838">
                  <a:extLst>
                    <a:ext uri="{9D8B030D-6E8A-4147-A177-3AD203B41FA5}">
                      <a16:colId xmlns:a16="http://schemas.microsoft.com/office/drawing/2014/main" val="20000"/>
                    </a:ext>
                  </a:extLst>
                </a:gridCol>
                <a:gridCol w="5048838">
                  <a:extLst>
                    <a:ext uri="{9D8B030D-6E8A-4147-A177-3AD203B41FA5}">
                      <a16:colId xmlns:a16="http://schemas.microsoft.com/office/drawing/2014/main" val="20001"/>
                    </a:ext>
                  </a:extLst>
                </a:gridCol>
              </a:tblGrid>
              <a:tr h="355696">
                <a:tc>
                  <a:txBody>
                    <a:bodyPr/>
                    <a:lstStyle/>
                    <a:p>
                      <a:pPr algn="l">
                        <a:defRPr b="0">
                          <a:solidFill>
                            <a:srgbClr val="000000"/>
                          </a:solidFill>
                        </a:defRPr>
                      </a:pPr>
                      <a:r>
                        <a:rPr lang="en-US" b="1" err="1">
                          <a:solidFill>
                            <a:schemeClr val="accent1"/>
                          </a:solidFill>
                        </a:rPr>
                        <a:t>Recours</a:t>
                      </a:r>
                      <a:r>
                        <a:rPr lang="en-US" b="1">
                          <a:solidFill>
                            <a:schemeClr val="accent1"/>
                          </a:solidFill>
                        </a:rPr>
                        <a:t> </a:t>
                      </a:r>
                      <a:r>
                        <a:rPr lang="en-US" b="1" err="1">
                          <a:solidFill>
                            <a:schemeClr val="accent1"/>
                          </a:solidFill>
                        </a:rPr>
                        <a:t>hébergement</a:t>
                      </a:r>
                      <a:r>
                        <a:rPr lang="en-US" b="1">
                          <a:solidFill>
                            <a:schemeClr val="accent1"/>
                          </a:solidFill>
                        </a:rPr>
                        <a:t> </a:t>
                      </a:r>
                    </a:p>
                  </a:txBody>
                  <a:tcPr marL="45720" marR="45720" horzOverflow="overflow"/>
                </a:tc>
                <a:tc>
                  <a:txBody>
                    <a:bodyPr/>
                    <a:lstStyle/>
                    <a:p>
                      <a:pPr algn="l">
                        <a:defRPr b="0">
                          <a:solidFill>
                            <a:srgbClr val="000000"/>
                          </a:solidFill>
                        </a:defRPr>
                      </a:pPr>
                      <a:r>
                        <a:rPr b="1" err="1">
                          <a:solidFill>
                            <a:schemeClr val="accent1"/>
                          </a:solidFill>
                        </a:rPr>
                        <a:t>Recours</a:t>
                      </a:r>
                      <a:r>
                        <a:rPr b="1">
                          <a:solidFill>
                            <a:schemeClr val="accent1"/>
                          </a:solidFill>
                        </a:rPr>
                        <a:t> DALO </a:t>
                      </a:r>
                    </a:p>
                  </a:txBody>
                  <a:tcPr marL="45720" marR="45720" horzOverflow="overflow"/>
                </a:tc>
                <a:extLst>
                  <a:ext uri="{0D108BD9-81ED-4DB2-BD59-A6C34878D82A}">
                    <a16:rowId xmlns:a16="http://schemas.microsoft.com/office/drawing/2014/main" val="10000"/>
                  </a:ext>
                </a:extLst>
              </a:tr>
              <a:tr h="4802999">
                <a:tc>
                  <a:txBody>
                    <a:bodyPr/>
                    <a:lstStyle/>
                    <a:p>
                      <a:pPr algn="l">
                        <a:defRPr sz="1700">
                          <a:latin typeface="+mj-lt"/>
                          <a:ea typeface="+mj-ea"/>
                          <a:cs typeface="+mj-cs"/>
                          <a:sym typeface="Calibri"/>
                        </a:defRPr>
                      </a:pPr>
                      <a:r>
                        <a:rPr lang="en-US" sz="1600" err="1"/>
                        <a:t>Répondre</a:t>
                      </a:r>
                      <a:r>
                        <a:rPr lang="en-US" sz="1600"/>
                        <a:t> </a:t>
                      </a:r>
                      <a:r>
                        <a:rPr lang="en-US" sz="1600" err="1"/>
                        <a:t>dignement</a:t>
                      </a:r>
                      <a:r>
                        <a:rPr lang="en-US" sz="1600"/>
                        <a:t> à la </a:t>
                      </a:r>
                      <a:r>
                        <a:rPr lang="en-US" sz="1600" err="1"/>
                        <a:t>demande</a:t>
                      </a:r>
                      <a:r>
                        <a:rPr lang="en-US" sz="1600"/>
                        <a:t> </a:t>
                      </a:r>
                      <a:r>
                        <a:rPr lang="en-US" sz="1600" err="1"/>
                        <a:t>d’hébergement</a:t>
                      </a:r>
                      <a:r>
                        <a:rPr lang="en-US" sz="1600"/>
                        <a:t> : </a:t>
                      </a:r>
                    </a:p>
                    <a:p>
                      <a:pPr algn="l">
                        <a:defRPr sz="1700">
                          <a:latin typeface="+mj-lt"/>
                          <a:ea typeface="+mj-ea"/>
                          <a:cs typeface="+mj-cs"/>
                          <a:sym typeface="Calibri"/>
                        </a:defRPr>
                      </a:pPr>
                      <a:r>
                        <a:rPr lang="en-US" sz="1600"/>
                        <a:t>✔ Financer et </a:t>
                      </a:r>
                      <a:r>
                        <a:rPr lang="en-US" sz="1600" err="1"/>
                        <a:t>ouvrir</a:t>
                      </a:r>
                      <a:r>
                        <a:rPr lang="en-US" sz="1600"/>
                        <a:t> un </a:t>
                      </a:r>
                      <a:r>
                        <a:rPr lang="en-US" sz="1600" err="1"/>
                        <a:t>nombre</a:t>
                      </a:r>
                      <a:r>
                        <a:rPr lang="en-US" sz="1600"/>
                        <a:t> </a:t>
                      </a:r>
                      <a:r>
                        <a:rPr lang="en-US" sz="1600" err="1"/>
                        <a:t>suffisant</a:t>
                      </a:r>
                      <a:r>
                        <a:rPr lang="en-US" sz="1600"/>
                        <a:t> de places </a:t>
                      </a:r>
                      <a:r>
                        <a:rPr lang="en-US" sz="1600" err="1"/>
                        <a:t>d’hébergement</a:t>
                      </a:r>
                      <a:r>
                        <a:rPr lang="en-US" sz="1600"/>
                        <a:t> de </a:t>
                      </a:r>
                      <a:r>
                        <a:rPr lang="en-US" sz="1600" err="1"/>
                        <a:t>qualité</a:t>
                      </a:r>
                      <a:r>
                        <a:rPr lang="en-US" sz="1600"/>
                        <a:t> </a:t>
                      </a:r>
                    </a:p>
                    <a:p>
                      <a:pPr algn="l">
                        <a:defRPr sz="1700">
                          <a:latin typeface="+mj-lt"/>
                          <a:ea typeface="+mj-ea"/>
                          <a:cs typeface="+mj-cs"/>
                          <a:sym typeface="Calibri"/>
                        </a:defRPr>
                      </a:pPr>
                      <a:r>
                        <a:rPr lang="en-US" sz="1600"/>
                        <a:t>✔ </a:t>
                      </a:r>
                      <a:r>
                        <a:rPr lang="en-US" sz="1600" err="1"/>
                        <a:t>Mettre</a:t>
                      </a:r>
                      <a:r>
                        <a:rPr lang="en-US" sz="1600"/>
                        <a:t> fin aux </a:t>
                      </a:r>
                      <a:r>
                        <a:rPr lang="en-US" sz="1600" err="1"/>
                        <a:t>critères</a:t>
                      </a:r>
                      <a:r>
                        <a:rPr lang="en-US" sz="1600"/>
                        <a:t> </a:t>
                      </a:r>
                      <a:r>
                        <a:rPr lang="en-US" sz="1600" err="1"/>
                        <a:t>d’accès</a:t>
                      </a:r>
                      <a:r>
                        <a:rPr lang="en-US" sz="1600"/>
                        <a:t> à </a:t>
                      </a:r>
                      <a:r>
                        <a:rPr lang="en-US" sz="1600" err="1"/>
                        <a:t>l’hébergement</a:t>
                      </a:r>
                      <a:r>
                        <a:rPr lang="en-US" sz="1600"/>
                        <a:t> et à </a:t>
                      </a:r>
                      <a:r>
                        <a:rPr lang="en-US" sz="1600" err="1"/>
                        <a:t>sa</a:t>
                      </a:r>
                      <a:r>
                        <a:rPr lang="en-US" sz="1600"/>
                        <a:t> gestion au </a:t>
                      </a:r>
                      <a:r>
                        <a:rPr lang="en-US" sz="1600" err="1"/>
                        <a:t>thermomètre</a:t>
                      </a:r>
                      <a:r>
                        <a:rPr lang="en-US" sz="1600"/>
                        <a:t> au profit </a:t>
                      </a:r>
                      <a:r>
                        <a:rPr lang="en-US" sz="1600" err="1"/>
                        <a:t>d’une</a:t>
                      </a:r>
                      <a:r>
                        <a:rPr lang="en-US" sz="1600"/>
                        <a:t> </a:t>
                      </a:r>
                      <a:r>
                        <a:rPr lang="en-US" sz="1600" err="1"/>
                        <a:t>programmation</a:t>
                      </a:r>
                      <a:r>
                        <a:rPr lang="en-US" sz="1600"/>
                        <a:t> </a:t>
                      </a:r>
                      <a:r>
                        <a:rPr lang="en-US" sz="1600" err="1"/>
                        <a:t>pluriannuelle</a:t>
                      </a:r>
                      <a:r>
                        <a:rPr lang="en-US" sz="1600"/>
                        <a:t> </a:t>
                      </a:r>
                    </a:p>
                    <a:p>
                      <a:pPr algn="l">
                        <a:defRPr sz="1700">
                          <a:latin typeface="+mj-lt"/>
                          <a:ea typeface="+mj-ea"/>
                          <a:cs typeface="+mj-cs"/>
                          <a:sym typeface="Calibri"/>
                        </a:defRPr>
                      </a:pPr>
                      <a:r>
                        <a:rPr lang="en-US" sz="1600"/>
                        <a:t>✔ En </a:t>
                      </a:r>
                      <a:r>
                        <a:rPr lang="en-US" sz="1600" err="1"/>
                        <a:t>finir</a:t>
                      </a:r>
                      <a:r>
                        <a:rPr lang="en-US" sz="1600"/>
                        <a:t> avec les </a:t>
                      </a:r>
                      <a:r>
                        <a:rPr lang="en-US" sz="1600" err="1"/>
                        <a:t>nuitées</a:t>
                      </a:r>
                      <a:r>
                        <a:rPr lang="en-US" sz="1600"/>
                        <a:t> </a:t>
                      </a:r>
                      <a:r>
                        <a:rPr lang="en-US" sz="1600" err="1"/>
                        <a:t>hôtelières</a:t>
                      </a:r>
                      <a:r>
                        <a:rPr lang="en-US" sz="1600"/>
                        <a:t> </a:t>
                      </a:r>
                    </a:p>
                    <a:p>
                      <a:pPr algn="l">
                        <a:defRPr sz="1700">
                          <a:latin typeface="+mj-lt"/>
                          <a:ea typeface="+mj-ea"/>
                          <a:cs typeface="+mj-cs"/>
                          <a:sym typeface="Calibri"/>
                        </a:defRPr>
                      </a:pPr>
                      <a:r>
                        <a:rPr lang="en-US" sz="1600"/>
                        <a:t>✔ Ne plus </a:t>
                      </a:r>
                      <a:r>
                        <a:rPr lang="en-US" sz="1600" err="1"/>
                        <a:t>remettre</a:t>
                      </a:r>
                      <a:r>
                        <a:rPr lang="en-US" sz="1600"/>
                        <a:t> les </a:t>
                      </a:r>
                      <a:r>
                        <a:rPr lang="en-US" sz="1600" err="1"/>
                        <a:t>personnes</a:t>
                      </a:r>
                      <a:r>
                        <a:rPr lang="en-US" sz="1600"/>
                        <a:t> </a:t>
                      </a:r>
                      <a:r>
                        <a:rPr lang="en-US" sz="1600" err="1"/>
                        <a:t>hébergées</a:t>
                      </a:r>
                      <a:r>
                        <a:rPr lang="en-US" sz="1600"/>
                        <a:t> à la rue </a:t>
                      </a:r>
                    </a:p>
                    <a:p>
                      <a:pPr algn="l">
                        <a:defRPr sz="1700">
                          <a:latin typeface="+mj-lt"/>
                          <a:ea typeface="+mj-ea"/>
                          <a:cs typeface="+mj-cs"/>
                          <a:sym typeface="Calibri"/>
                        </a:defRPr>
                      </a:pPr>
                      <a:endParaRPr lang="en-US" sz="1600"/>
                    </a:p>
                    <a:p>
                      <a:pPr algn="l">
                        <a:defRPr sz="1700">
                          <a:latin typeface="+mj-lt"/>
                          <a:ea typeface="+mj-ea"/>
                          <a:cs typeface="+mj-cs"/>
                          <a:sym typeface="Calibri"/>
                        </a:defRPr>
                      </a:pPr>
                      <a:r>
                        <a:rPr lang="en-US" sz="1600" err="1"/>
                        <a:t>Synthèse</a:t>
                      </a:r>
                      <a:r>
                        <a:rPr lang="en-US" sz="1600"/>
                        <a:t> : </a:t>
                      </a:r>
                      <a:r>
                        <a:rPr lang="en-US" sz="1600" u="sng">
                          <a:solidFill>
                            <a:schemeClr val="accent1"/>
                          </a:solidFill>
                          <a:uFill>
                            <a:solidFill>
                              <a:schemeClr val="accent1"/>
                            </a:solidFill>
                          </a:uFill>
                          <a:hlinkClick r:id="rId4"/>
                        </a:rPr>
                        <a:t>https://www.collectif-associations-logement.org/wp-content/uploads/2025/02/NAPML-2-pages-recours-hebergement.pdf</a:t>
                      </a:r>
                      <a:endParaRPr lang="en-US" sz="1600" u="sng">
                        <a:solidFill>
                          <a:schemeClr val="accent1"/>
                        </a:solidFill>
                        <a:uFill>
                          <a:solidFill>
                            <a:schemeClr val="accent1"/>
                          </a:solidFill>
                        </a:uFill>
                      </a:endParaRPr>
                    </a:p>
                  </a:txBody>
                  <a:tcPr marL="45720" marR="45720" horzOverflow="overflow"/>
                </a:tc>
                <a:tc>
                  <a:txBody>
                    <a:bodyPr/>
                    <a:lstStyle/>
                    <a:p>
                      <a:pPr algn="l">
                        <a:defRPr sz="1700">
                          <a:latin typeface="+mj-lt"/>
                          <a:ea typeface="+mj-ea"/>
                          <a:cs typeface="+mj-cs"/>
                          <a:sym typeface="Calibri"/>
                        </a:defRPr>
                      </a:pPr>
                      <a:r>
                        <a:rPr lang="en-US" sz="1600"/>
                        <a:t>Se </a:t>
                      </a:r>
                      <a:r>
                        <a:rPr lang="en-US" sz="1600" err="1"/>
                        <a:t>mettre</a:t>
                      </a:r>
                      <a:r>
                        <a:rPr lang="en-US" sz="1600"/>
                        <a:t> </a:t>
                      </a:r>
                      <a:r>
                        <a:rPr lang="en-US" sz="1600" err="1"/>
                        <a:t>en</a:t>
                      </a:r>
                      <a:r>
                        <a:rPr lang="en-US" sz="1600"/>
                        <a:t> </a:t>
                      </a:r>
                      <a:r>
                        <a:rPr lang="en-US" sz="1600" err="1"/>
                        <a:t>conformité</a:t>
                      </a:r>
                      <a:r>
                        <a:rPr lang="en-US" sz="1600"/>
                        <a:t> avec la </a:t>
                      </a:r>
                      <a:r>
                        <a:rPr lang="en-US" sz="1600" err="1"/>
                        <a:t>loi</a:t>
                      </a:r>
                      <a:r>
                        <a:rPr lang="en-US" sz="1600"/>
                        <a:t>, dans les </a:t>
                      </a:r>
                      <a:r>
                        <a:rPr lang="en-US" sz="1600" err="1"/>
                        <a:t>meilleurs</a:t>
                      </a:r>
                      <a:r>
                        <a:rPr lang="en-US" sz="1600"/>
                        <a:t> </a:t>
                      </a:r>
                      <a:r>
                        <a:rPr lang="en-US" sz="1600" err="1"/>
                        <a:t>délais</a:t>
                      </a:r>
                      <a:r>
                        <a:rPr lang="en-US" sz="1600"/>
                        <a:t> et :</a:t>
                      </a:r>
                    </a:p>
                    <a:p>
                      <a:pPr algn="l">
                        <a:defRPr sz="1700">
                          <a:latin typeface="+mj-lt"/>
                          <a:ea typeface="+mj-ea"/>
                          <a:cs typeface="+mj-cs"/>
                          <a:sym typeface="Calibri"/>
                        </a:defRPr>
                      </a:pPr>
                      <a:r>
                        <a:rPr lang="en-US" sz="1600"/>
                        <a:t>✔ Loger </a:t>
                      </a:r>
                      <a:r>
                        <a:rPr lang="en-US" sz="1600" err="1"/>
                        <a:t>tous</a:t>
                      </a:r>
                      <a:r>
                        <a:rPr lang="en-US" sz="1600"/>
                        <a:t> les </a:t>
                      </a:r>
                      <a:r>
                        <a:rPr lang="en-US" sz="1600" err="1"/>
                        <a:t>requérants</a:t>
                      </a:r>
                      <a:r>
                        <a:rPr lang="en-US" sz="1600"/>
                        <a:t> DALO </a:t>
                      </a:r>
                      <a:r>
                        <a:rPr lang="en-US" sz="1600" err="1"/>
                        <a:t>en</a:t>
                      </a:r>
                      <a:r>
                        <a:rPr lang="en-US" sz="1600"/>
                        <a:t> </a:t>
                      </a:r>
                      <a:r>
                        <a:rPr lang="en-US" sz="1600" err="1"/>
                        <a:t>attente</a:t>
                      </a:r>
                      <a:r>
                        <a:rPr lang="en-US" sz="1600"/>
                        <a:t> </a:t>
                      </a:r>
                    </a:p>
                    <a:p>
                      <a:pPr algn="l">
                        <a:defRPr sz="1700">
                          <a:latin typeface="+mj-lt"/>
                          <a:ea typeface="+mj-ea"/>
                          <a:cs typeface="+mj-cs"/>
                          <a:sym typeface="Calibri"/>
                        </a:defRPr>
                      </a:pPr>
                      <a:r>
                        <a:rPr lang="en-US" sz="1600"/>
                        <a:t>✔ Faire respecter les </a:t>
                      </a:r>
                      <a:r>
                        <a:rPr lang="en-US" sz="1600" err="1"/>
                        <a:t>priorités</a:t>
                      </a:r>
                      <a:r>
                        <a:rPr lang="en-US" sz="1600"/>
                        <a:t> </a:t>
                      </a:r>
                      <a:r>
                        <a:rPr lang="en-US" sz="1600" err="1"/>
                        <a:t>d’attributions</a:t>
                      </a:r>
                      <a:r>
                        <a:rPr lang="en-US" sz="1600"/>
                        <a:t> des </a:t>
                      </a:r>
                      <a:r>
                        <a:rPr lang="en-US" sz="1600" err="1"/>
                        <a:t>logements</a:t>
                      </a:r>
                      <a:r>
                        <a:rPr lang="en-US" sz="1600"/>
                        <a:t> </a:t>
                      </a:r>
                      <a:r>
                        <a:rPr lang="en-US" sz="1600" err="1"/>
                        <a:t>sociaux</a:t>
                      </a:r>
                      <a:r>
                        <a:rPr lang="en-US" sz="1600"/>
                        <a:t> par </a:t>
                      </a:r>
                      <a:r>
                        <a:rPr lang="en-US" sz="1600" err="1"/>
                        <a:t>tous</a:t>
                      </a:r>
                      <a:r>
                        <a:rPr lang="en-US" sz="1600"/>
                        <a:t> les </a:t>
                      </a:r>
                      <a:r>
                        <a:rPr lang="en-US" sz="1600" err="1"/>
                        <a:t>réservataires</a:t>
                      </a:r>
                      <a:r>
                        <a:rPr lang="en-US" sz="1600"/>
                        <a:t>, y </a:t>
                      </a:r>
                      <a:r>
                        <a:rPr lang="en-US" sz="1600" err="1"/>
                        <a:t>compris</a:t>
                      </a:r>
                      <a:r>
                        <a:rPr lang="en-US" sz="1600"/>
                        <a:t> </a:t>
                      </a:r>
                      <a:r>
                        <a:rPr lang="en-US" sz="1600" err="1"/>
                        <a:t>lui-même</a:t>
                      </a:r>
                      <a:r>
                        <a:rPr lang="en-US" sz="1600"/>
                        <a:t> : les DALO </a:t>
                      </a:r>
                      <a:r>
                        <a:rPr lang="en-US" sz="1600" err="1"/>
                        <a:t>sont</a:t>
                      </a:r>
                      <a:r>
                        <a:rPr lang="en-US" sz="1600"/>
                        <a:t> ultra </a:t>
                      </a:r>
                      <a:r>
                        <a:rPr lang="en-US" sz="1600" err="1"/>
                        <a:t>prioritaires</a:t>
                      </a:r>
                      <a:endParaRPr lang="en-US" sz="1600"/>
                    </a:p>
                    <a:p>
                      <a:pPr algn="l">
                        <a:defRPr sz="1700">
                          <a:latin typeface="+mj-lt"/>
                          <a:ea typeface="+mj-ea"/>
                          <a:cs typeface="+mj-cs"/>
                          <a:sym typeface="Calibri"/>
                        </a:defRPr>
                      </a:pPr>
                      <a:r>
                        <a:rPr lang="en-US" sz="1600"/>
                        <a:t> ✔ Se </a:t>
                      </a:r>
                      <a:r>
                        <a:rPr lang="en-US" sz="1600" err="1"/>
                        <a:t>substituer</a:t>
                      </a:r>
                      <a:r>
                        <a:rPr lang="en-US" sz="1600"/>
                        <a:t> aux </a:t>
                      </a:r>
                      <a:r>
                        <a:rPr lang="en-US" sz="1600" err="1"/>
                        <a:t>décisions</a:t>
                      </a:r>
                      <a:r>
                        <a:rPr lang="en-US" sz="1600"/>
                        <a:t> attributions sur les contingents </a:t>
                      </a:r>
                      <a:r>
                        <a:rPr lang="en-US" sz="1600" err="1"/>
                        <a:t>d’Action</a:t>
                      </a:r>
                      <a:r>
                        <a:rPr lang="en-US" sz="1600"/>
                        <a:t> </a:t>
                      </a:r>
                      <a:r>
                        <a:rPr lang="en-US" sz="1600" err="1"/>
                        <a:t>logement</a:t>
                      </a:r>
                      <a:r>
                        <a:rPr lang="en-US" sz="1600"/>
                        <a:t>, </a:t>
                      </a:r>
                      <a:r>
                        <a:rPr lang="en-US" sz="1600" err="1"/>
                        <a:t>collectivités</a:t>
                      </a:r>
                      <a:r>
                        <a:rPr lang="en-US" sz="1600"/>
                        <a:t> locales et </a:t>
                      </a:r>
                      <a:r>
                        <a:rPr lang="en-US" sz="1600" err="1"/>
                        <a:t>bailleurs</a:t>
                      </a:r>
                      <a:r>
                        <a:rPr lang="en-US" sz="1600"/>
                        <a:t> </a:t>
                      </a:r>
                      <a:r>
                        <a:rPr lang="en-US" sz="1600" err="1"/>
                        <a:t>sociaux</a:t>
                      </a:r>
                      <a:r>
                        <a:rPr lang="en-US" sz="1600"/>
                        <a:t> dans la proportion de </a:t>
                      </a:r>
                      <a:r>
                        <a:rPr lang="en-US" sz="1600" err="1"/>
                        <a:t>leur</a:t>
                      </a:r>
                      <a:r>
                        <a:rPr lang="en-US" sz="1600"/>
                        <a:t> quota </a:t>
                      </a:r>
                      <a:r>
                        <a:rPr lang="en-US" sz="1600" err="1"/>
                        <a:t>légal</a:t>
                      </a:r>
                      <a:endParaRPr lang="en-US" sz="1600"/>
                    </a:p>
                    <a:p>
                      <a:pPr algn="l">
                        <a:defRPr sz="1700">
                          <a:latin typeface="+mj-lt"/>
                          <a:ea typeface="+mj-ea"/>
                          <a:cs typeface="+mj-cs"/>
                          <a:sym typeface="Calibri"/>
                        </a:defRPr>
                      </a:pPr>
                      <a:r>
                        <a:rPr lang="en-US" sz="1600"/>
                        <a:t> ✔ Mobiliser le parc </a:t>
                      </a:r>
                      <a:r>
                        <a:rPr lang="en-US" sz="1600" err="1"/>
                        <a:t>privé</a:t>
                      </a:r>
                      <a:r>
                        <a:rPr lang="en-US" sz="1600"/>
                        <a:t>, </a:t>
                      </a:r>
                      <a:r>
                        <a:rPr lang="en-US" sz="1600" err="1"/>
                        <a:t>jusqu’à</a:t>
                      </a:r>
                      <a:r>
                        <a:rPr lang="en-US" sz="1600"/>
                        <a:t> la </a:t>
                      </a:r>
                      <a:r>
                        <a:rPr lang="en-US" sz="1600" err="1"/>
                        <a:t>réquisition</a:t>
                      </a:r>
                      <a:r>
                        <a:rPr lang="en-US" sz="1600"/>
                        <a:t> au </a:t>
                      </a:r>
                      <a:r>
                        <a:rPr lang="en-US" sz="1600" err="1"/>
                        <a:t>besoin</a:t>
                      </a:r>
                      <a:endParaRPr lang="en-US" sz="1600"/>
                    </a:p>
                    <a:p>
                      <a:pPr algn="l">
                        <a:defRPr sz="1700">
                          <a:latin typeface="+mj-lt"/>
                          <a:ea typeface="+mj-ea"/>
                          <a:cs typeface="+mj-cs"/>
                          <a:sym typeface="Calibri"/>
                        </a:defRPr>
                      </a:pPr>
                      <a:r>
                        <a:rPr lang="en-US" sz="1600"/>
                        <a:t> ✔ </a:t>
                      </a:r>
                      <a:r>
                        <a:rPr lang="en-US" sz="1600" err="1"/>
                        <a:t>Produire</a:t>
                      </a:r>
                      <a:r>
                        <a:rPr lang="en-US" sz="1600"/>
                        <a:t> 150 000 </a:t>
                      </a:r>
                      <a:r>
                        <a:rPr lang="en-US" sz="1600" err="1"/>
                        <a:t>logements</a:t>
                      </a:r>
                      <a:r>
                        <a:rPr lang="en-US" sz="1600"/>
                        <a:t> </a:t>
                      </a:r>
                      <a:r>
                        <a:rPr lang="en-US" sz="1600" err="1"/>
                        <a:t>sociaux</a:t>
                      </a:r>
                      <a:r>
                        <a:rPr lang="en-US" sz="1600"/>
                        <a:t>, y </a:t>
                      </a:r>
                      <a:r>
                        <a:rPr lang="en-US" sz="1600" err="1"/>
                        <a:t>compris</a:t>
                      </a:r>
                      <a:r>
                        <a:rPr lang="en-US" sz="1600"/>
                        <a:t> à la place des communes SRU </a:t>
                      </a:r>
                      <a:r>
                        <a:rPr lang="en-US" sz="1600" err="1"/>
                        <a:t>en</a:t>
                      </a:r>
                      <a:r>
                        <a:rPr lang="en-US" sz="1600"/>
                        <a:t> </a:t>
                      </a:r>
                      <a:r>
                        <a:rPr lang="en-US" sz="1600" err="1"/>
                        <a:t>carence</a:t>
                      </a:r>
                      <a:endParaRPr lang="en-US" sz="1600"/>
                    </a:p>
                    <a:p>
                      <a:pPr algn="l">
                        <a:defRPr sz="1700">
                          <a:latin typeface="+mj-lt"/>
                          <a:ea typeface="+mj-ea"/>
                          <a:cs typeface="+mj-cs"/>
                          <a:sym typeface="Calibri"/>
                        </a:defRPr>
                      </a:pPr>
                      <a:endParaRPr lang="en-US" sz="1600"/>
                    </a:p>
                    <a:p>
                      <a:pPr algn="l">
                        <a:defRPr sz="1700">
                          <a:latin typeface="+mj-lt"/>
                          <a:ea typeface="+mj-ea"/>
                          <a:cs typeface="+mj-cs"/>
                          <a:sym typeface="Calibri"/>
                        </a:defRPr>
                      </a:pPr>
                      <a:r>
                        <a:rPr lang="en-US" sz="1600" err="1"/>
                        <a:t>Synthèse</a:t>
                      </a:r>
                      <a:r>
                        <a:rPr lang="en-US" sz="1600"/>
                        <a:t> : </a:t>
                      </a:r>
                      <a:r>
                        <a:rPr lang="en-US" sz="1600" u="sng">
                          <a:solidFill>
                            <a:schemeClr val="accent1"/>
                          </a:solidFill>
                          <a:uFill>
                            <a:solidFill>
                              <a:schemeClr val="accent1"/>
                            </a:solidFill>
                          </a:uFill>
                          <a:hlinkClick r:id="rId5" invalidUrl="http://"/>
                        </a:rPr>
                        <a:t>https://www.collectif-associations-logement.org/wp-content/uploads/2025/02/NAPML-2-pages-recours-DALO.pdf</a:t>
                      </a:r>
                    </a:p>
                    <a:p>
                      <a:pPr algn="l">
                        <a:defRPr sz="1700">
                          <a:latin typeface="+mj-lt"/>
                          <a:ea typeface="+mj-ea"/>
                          <a:cs typeface="+mj-cs"/>
                          <a:sym typeface="Calibri"/>
                        </a:defRPr>
                      </a:pPr>
                      <a:endParaRPr lang="en-US" sz="1600" u="sng">
                        <a:solidFill>
                          <a:schemeClr val="accent1"/>
                        </a:solidFill>
                        <a:uFill>
                          <a:solidFill>
                            <a:schemeClr val="accent1"/>
                          </a:solidFill>
                        </a:uFill>
                        <a:hlinkClick r:id="rId6" invalidUrl="http://"/>
                      </a:endParaRPr>
                    </a:p>
                  </a:txBody>
                  <a:tcPr marL="45720" marR="45720" horzOverflow="overflow"/>
                </a:tc>
                <a:extLst>
                  <a:ext uri="{0D108BD9-81ED-4DB2-BD59-A6C34878D82A}">
                    <a16:rowId xmlns:a16="http://schemas.microsoft.com/office/drawing/2014/main" val="10001"/>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rPr sz="3600" b="1">
                <a:solidFill>
                  <a:schemeClr val="accent1"/>
                </a:solidFill>
              </a:rPr>
              <a:t>Communication</a:t>
            </a:r>
            <a:r>
              <a:t> </a:t>
            </a:r>
          </a:p>
        </p:txBody>
      </p:sp>
      <p:sp>
        <p:nvSpPr>
          <p:cNvPr id="166" name="Shape 166"/>
          <p:cNvSpPr>
            <a:spLocks noGrp="1"/>
          </p:cNvSpPr>
          <p:nvPr>
            <p:ph type="body" idx="1"/>
          </p:nvPr>
        </p:nvSpPr>
        <p:spPr>
          <a:xfrm>
            <a:off x="609600" y="1375363"/>
            <a:ext cx="10972800" cy="4880126"/>
          </a:xfrm>
          <a:prstGeom prst="rect">
            <a:avLst/>
          </a:prstGeom>
        </p:spPr>
        <p:txBody>
          <a:bodyPr>
            <a:normAutofit fontScale="70000" lnSpcReduction="20000"/>
          </a:bodyPr>
          <a:lstStyle/>
          <a:p>
            <a:r>
              <a:rPr u="sng" err="1">
                <a:solidFill>
                  <a:schemeClr val="accent1"/>
                </a:solidFill>
                <a:uFill>
                  <a:solidFill>
                    <a:schemeClr val="accent1"/>
                  </a:solidFill>
                </a:uFill>
                <a:hlinkClick r:id="rId3"/>
              </a:rPr>
              <a:t>Pétition</a:t>
            </a:r>
            <a:r>
              <a:t> : </a:t>
            </a:r>
            <a:r>
              <a:rPr err="1"/>
              <a:t>Nombre</a:t>
            </a:r>
            <a:r>
              <a:t> de signatures au</a:t>
            </a:r>
            <a:r>
              <a:rPr lang="fr-FR"/>
              <a:t> 03.03.2025</a:t>
            </a: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r>
              <a:rPr lang="fr-FR"/>
              <a:t>Replay du webinaire : </a:t>
            </a:r>
            <a:r>
              <a:rPr lang="fr-FR" sz="1800" u="sng">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https://youtu.be/IFMD_4WGEEo?feature=shared&amp;t=303</a:t>
            </a:r>
            <a:endParaRPr/>
          </a:p>
        </p:txBody>
      </p:sp>
      <p:pic>
        <p:nvPicPr>
          <p:cNvPr id="3" name="Image 2">
            <a:extLst>
              <a:ext uri="{FF2B5EF4-FFF2-40B4-BE49-F238E27FC236}">
                <a16:creationId xmlns:a16="http://schemas.microsoft.com/office/drawing/2014/main" id="{ABD71DAE-C302-DF00-207C-B72D5AD89AF0}"/>
              </a:ext>
            </a:extLst>
          </p:cNvPr>
          <p:cNvPicPr>
            <a:picLocks noChangeAspect="1"/>
          </p:cNvPicPr>
          <p:nvPr/>
        </p:nvPicPr>
        <p:blipFill>
          <a:blip r:embed="rId5"/>
          <a:srcRect t="15042" r="2053" b="-589"/>
          <a:stretch/>
        </p:blipFill>
        <p:spPr>
          <a:xfrm>
            <a:off x="499730" y="1814841"/>
            <a:ext cx="9728791" cy="4880125"/>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BFDC-B660-D594-7160-4C2143C6CC45}"/>
              </a:ext>
            </a:extLst>
          </p:cNvPr>
          <p:cNvSpPr>
            <a:spLocks noGrp="1"/>
          </p:cNvSpPr>
          <p:nvPr>
            <p:ph type="title"/>
          </p:nvPr>
        </p:nvSpPr>
        <p:spPr/>
        <p:txBody>
          <a:bodyPr/>
          <a:lstStyle/>
          <a:p>
            <a:r>
              <a:rPr lang="en-US" sz="3200" b="1">
                <a:solidFill>
                  <a:schemeClr val="accent1"/>
                </a:solidFill>
              </a:rPr>
              <a:t>Les étapes à </a:t>
            </a:r>
            <a:r>
              <a:rPr lang="en-US" sz="3200" b="1" err="1">
                <a:solidFill>
                  <a:schemeClr val="accent1"/>
                </a:solidFill>
              </a:rPr>
              <a:t>venir</a:t>
            </a:r>
            <a:r>
              <a:rPr lang="en-US" sz="3200" b="1">
                <a:solidFill>
                  <a:schemeClr val="accent1"/>
                </a:solidFill>
              </a:rPr>
              <a:t>... </a:t>
            </a:r>
          </a:p>
        </p:txBody>
      </p:sp>
      <p:sp>
        <p:nvSpPr>
          <p:cNvPr id="3" name="Content Placeholder 2">
            <a:extLst>
              <a:ext uri="{FF2B5EF4-FFF2-40B4-BE49-F238E27FC236}">
                <a16:creationId xmlns:a16="http://schemas.microsoft.com/office/drawing/2014/main" id="{91C0B8B5-5A69-3881-4EA8-4F13BC62B23A}"/>
              </a:ext>
            </a:extLst>
          </p:cNvPr>
          <p:cNvSpPr>
            <a:spLocks noGrp="1"/>
          </p:cNvSpPr>
          <p:nvPr>
            <p:ph idx="1"/>
          </p:nvPr>
        </p:nvSpPr>
        <p:spPr/>
        <p:txBody>
          <a:bodyPr vert="horz" lIns="91440" tIns="45720" rIns="91440" bIns="45720" rtlCol="0" anchor="t">
            <a:normAutofit/>
          </a:bodyPr>
          <a:lstStyle/>
          <a:p>
            <a:pPr marL="0" indent="0">
              <a:buNone/>
            </a:pPr>
            <a:r>
              <a:rPr lang="en-US" sz="1600">
                <a:ea typeface="+mn-lt"/>
                <a:cs typeface="+mn-lt"/>
              </a:rPr>
              <a:t>D'un point de </a:t>
            </a:r>
            <a:r>
              <a:rPr lang="en-US" sz="1600" err="1">
                <a:ea typeface="+mn-lt"/>
                <a:cs typeface="+mn-lt"/>
              </a:rPr>
              <a:t>vue</a:t>
            </a:r>
            <a:r>
              <a:rPr lang="en-US" sz="1600">
                <a:ea typeface="+mn-lt"/>
                <a:cs typeface="+mn-lt"/>
              </a:rPr>
              <a:t> </a:t>
            </a:r>
            <a:r>
              <a:rPr lang="en-US" sz="1600" err="1">
                <a:ea typeface="+mn-lt"/>
                <a:cs typeface="+mn-lt"/>
              </a:rPr>
              <a:t>juridique</a:t>
            </a:r>
            <a:r>
              <a:rPr lang="en-US" sz="1600">
                <a:ea typeface="+mn-lt"/>
                <a:cs typeface="+mn-lt"/>
              </a:rPr>
              <a:t> : </a:t>
            </a:r>
          </a:p>
          <a:p>
            <a:r>
              <a:rPr lang="en-US" sz="1600">
                <a:ea typeface="+mn-lt"/>
                <a:cs typeface="+mn-lt"/>
              </a:rPr>
              <a:t>L’Etat a </a:t>
            </a:r>
            <a:r>
              <a:rPr lang="en-US" sz="1600" err="1">
                <a:ea typeface="+mn-lt"/>
                <a:cs typeface="+mn-lt"/>
              </a:rPr>
              <a:t>plusieurs</a:t>
            </a:r>
            <a:r>
              <a:rPr lang="en-US" sz="1600">
                <a:ea typeface="+mn-lt"/>
                <a:cs typeface="+mn-lt"/>
              </a:rPr>
              <a:t> </a:t>
            </a:r>
            <a:r>
              <a:rPr lang="en-US" sz="1600" err="1">
                <a:ea typeface="+mn-lt"/>
                <a:cs typeface="+mn-lt"/>
              </a:rPr>
              <a:t>mois</a:t>
            </a:r>
            <a:r>
              <a:rPr lang="en-US" sz="1600">
                <a:ea typeface="+mn-lt"/>
                <a:cs typeface="+mn-lt"/>
              </a:rPr>
              <a:t> pour se </a:t>
            </a:r>
            <a:r>
              <a:rPr lang="en-US" sz="1600" err="1">
                <a:ea typeface="+mn-lt"/>
                <a:cs typeface="+mn-lt"/>
              </a:rPr>
              <a:t>défendre</a:t>
            </a:r>
            <a:r>
              <a:rPr lang="en-US" sz="1600">
                <a:ea typeface="+mn-lt"/>
                <a:cs typeface="+mn-lt"/>
              </a:rPr>
              <a:t>  - le </a:t>
            </a:r>
            <a:r>
              <a:rPr lang="en-US" sz="1600" err="1">
                <a:ea typeface="+mn-lt"/>
                <a:cs typeface="+mn-lt"/>
              </a:rPr>
              <a:t>délai</a:t>
            </a:r>
            <a:r>
              <a:rPr lang="en-US" sz="1600">
                <a:ea typeface="+mn-lt"/>
                <a:cs typeface="+mn-lt"/>
              </a:rPr>
              <a:t> sera </a:t>
            </a:r>
            <a:r>
              <a:rPr lang="en-US" sz="1600" err="1">
                <a:ea typeface="+mn-lt"/>
                <a:cs typeface="+mn-lt"/>
              </a:rPr>
              <a:t>fixé</a:t>
            </a:r>
            <a:r>
              <a:rPr lang="en-US" sz="1600">
                <a:ea typeface="+mn-lt"/>
                <a:cs typeface="+mn-lt"/>
              </a:rPr>
              <a:t> par le </a:t>
            </a:r>
            <a:r>
              <a:rPr lang="en-US" sz="1600" err="1">
                <a:ea typeface="+mn-lt"/>
                <a:cs typeface="+mn-lt"/>
              </a:rPr>
              <a:t>juge</a:t>
            </a:r>
            <a:r>
              <a:rPr lang="en-US" sz="1600">
                <a:ea typeface="+mn-lt"/>
                <a:cs typeface="+mn-lt"/>
              </a:rPr>
              <a:t> </a:t>
            </a:r>
          </a:p>
          <a:p>
            <a:r>
              <a:rPr lang="en-US" sz="1600">
                <a:ea typeface="+mn-lt"/>
                <a:cs typeface="+mn-lt"/>
              </a:rPr>
              <a:t>La </a:t>
            </a:r>
            <a:r>
              <a:rPr lang="en-US" sz="1600" err="1">
                <a:ea typeface="+mn-lt"/>
                <a:cs typeface="+mn-lt"/>
              </a:rPr>
              <a:t>réplique</a:t>
            </a:r>
            <a:r>
              <a:rPr lang="en-US" sz="1600">
                <a:ea typeface="+mn-lt"/>
                <a:cs typeface="+mn-lt"/>
              </a:rPr>
              <a:t> des </a:t>
            </a:r>
            <a:r>
              <a:rPr lang="en-US" sz="1600" err="1">
                <a:ea typeface="+mn-lt"/>
                <a:cs typeface="+mn-lt"/>
              </a:rPr>
              <a:t>assocoations</a:t>
            </a:r>
            <a:r>
              <a:rPr lang="en-US" sz="1600">
                <a:ea typeface="+mn-lt"/>
                <a:cs typeface="+mn-lt"/>
              </a:rPr>
              <a:t> </a:t>
            </a:r>
            <a:r>
              <a:rPr lang="en-US" sz="1600" err="1">
                <a:ea typeface="+mn-lt"/>
                <a:cs typeface="+mn-lt"/>
              </a:rPr>
              <a:t>requérantes</a:t>
            </a:r>
            <a:r>
              <a:rPr lang="en-US" sz="1600">
                <a:ea typeface="+mn-lt"/>
                <a:cs typeface="+mn-lt"/>
              </a:rPr>
              <a:t> </a:t>
            </a:r>
            <a:endParaRPr lang="en-US" sz="1600"/>
          </a:p>
          <a:p>
            <a:r>
              <a:rPr lang="en-US" sz="1600" err="1">
                <a:ea typeface="+mn-lt"/>
                <a:cs typeface="+mn-lt"/>
              </a:rPr>
              <a:t>L'audience</a:t>
            </a:r>
            <a:r>
              <a:rPr lang="en-US" sz="1600">
                <a:ea typeface="+mn-lt"/>
                <a:cs typeface="+mn-lt"/>
              </a:rPr>
              <a:t> </a:t>
            </a:r>
            <a:endParaRPr lang="en-US" sz="1600"/>
          </a:p>
          <a:p>
            <a:pPr marL="0" indent="0">
              <a:buNone/>
            </a:pPr>
            <a:endParaRPr lang="en-US" sz="1600"/>
          </a:p>
          <a:p>
            <a:pPr marL="0" indent="0">
              <a:buNone/>
            </a:pPr>
            <a:r>
              <a:rPr lang="en-US" sz="1600" b="1" err="1"/>
              <a:t>Nécessité</a:t>
            </a:r>
            <a:r>
              <a:rPr lang="en-US" sz="1600" b="1"/>
              <a:t> de faire vivre le </a:t>
            </a:r>
            <a:r>
              <a:rPr lang="en-US" sz="1600" b="1" err="1"/>
              <a:t>recours</a:t>
            </a:r>
            <a:r>
              <a:rPr lang="en-US" sz="1600" b="1"/>
              <a:t> dans la durée et de </a:t>
            </a:r>
            <a:r>
              <a:rPr lang="en-US" sz="1600" b="1" err="1"/>
              <a:t>démonter</a:t>
            </a:r>
            <a:r>
              <a:rPr lang="en-US" sz="1600" b="1"/>
              <a:t> la </a:t>
            </a:r>
            <a:r>
              <a:rPr lang="en-US" sz="1600" b="1" err="1"/>
              <a:t>continuité</a:t>
            </a:r>
            <a:r>
              <a:rPr lang="en-US" sz="1600" b="1"/>
              <a:t> de la </a:t>
            </a:r>
            <a:r>
              <a:rPr lang="en-US" sz="1600" b="1" err="1"/>
              <a:t>carence</a:t>
            </a:r>
            <a:r>
              <a:rPr lang="en-US" sz="1600" b="1"/>
              <a:t> de </a:t>
            </a:r>
            <a:r>
              <a:rPr lang="en-US" sz="1600" b="1" err="1"/>
              <a:t>l'Etat</a:t>
            </a:r>
            <a:r>
              <a:rPr lang="en-US" sz="1600" b="1"/>
              <a:t> sur </a:t>
            </a:r>
            <a:r>
              <a:rPr lang="en-US" sz="1600" b="1" err="1"/>
              <a:t>l'aspect</a:t>
            </a:r>
            <a:r>
              <a:rPr lang="en-US" sz="1600" b="1"/>
              <a:t> </a:t>
            </a:r>
            <a:r>
              <a:rPr lang="en-US" sz="1600" b="1" err="1"/>
              <a:t>hébergement</a:t>
            </a:r>
            <a:r>
              <a:rPr lang="en-US" sz="1600" b="1"/>
              <a:t> / DALO </a:t>
            </a:r>
          </a:p>
          <a:p>
            <a:endParaRPr lang="en-US"/>
          </a:p>
        </p:txBody>
      </p:sp>
      <p:pic>
        <p:nvPicPr>
          <p:cNvPr id="5" name="Picture 4" descr="40 associations attaquent l'État en justice pour Non-assistance à personnes  mal logées | Armée du Salut">
            <a:extLst>
              <a:ext uri="{FF2B5EF4-FFF2-40B4-BE49-F238E27FC236}">
                <a16:creationId xmlns:a16="http://schemas.microsoft.com/office/drawing/2014/main" id="{D95C549B-9B52-3DDF-0794-81D8303FA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16" y="451771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51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0951-9B90-B31D-FB87-FE4A80D09B4C}"/>
              </a:ext>
            </a:extLst>
          </p:cNvPr>
          <p:cNvSpPr>
            <a:spLocks noGrp="1"/>
          </p:cNvSpPr>
          <p:nvPr>
            <p:ph type="title"/>
          </p:nvPr>
        </p:nvSpPr>
        <p:spPr>
          <a:xfrm>
            <a:off x="192437" y="378040"/>
            <a:ext cx="10515600" cy="1325563"/>
          </a:xfrm>
        </p:spPr>
        <p:txBody>
          <a:bodyPr/>
          <a:lstStyle/>
          <a:p>
            <a:r>
              <a:rPr lang="en-US" sz="3200" b="1">
                <a:solidFill>
                  <a:schemeClr val="accent1"/>
                </a:solidFill>
              </a:rPr>
              <a:t>Le </a:t>
            </a:r>
            <a:r>
              <a:rPr lang="en-US" sz="3200" b="1" err="1">
                <a:solidFill>
                  <a:schemeClr val="accent1"/>
                </a:solidFill>
              </a:rPr>
              <a:t>rôle</a:t>
            </a:r>
            <a:r>
              <a:rPr lang="en-US" sz="3200" b="1">
                <a:solidFill>
                  <a:schemeClr val="accent1"/>
                </a:solidFill>
              </a:rPr>
              <a:t> des </a:t>
            </a:r>
            <a:r>
              <a:rPr lang="en-US" sz="3200" b="1" err="1">
                <a:solidFill>
                  <a:schemeClr val="accent1"/>
                </a:solidFill>
              </a:rPr>
              <a:t>comités</a:t>
            </a:r>
            <a:r>
              <a:rPr lang="en-US" sz="3200" b="1">
                <a:solidFill>
                  <a:schemeClr val="accent1"/>
                </a:solidFill>
              </a:rPr>
              <a:t> de </a:t>
            </a:r>
            <a:r>
              <a:rPr lang="en-US" sz="3200" b="1" err="1">
                <a:solidFill>
                  <a:schemeClr val="accent1"/>
                </a:solidFill>
              </a:rPr>
              <a:t>veille</a:t>
            </a:r>
            <a:r>
              <a:rPr lang="en-US" sz="3200" b="1">
                <a:solidFill>
                  <a:schemeClr val="accent1"/>
                </a:solidFill>
              </a:rPr>
              <a:t> dans </a:t>
            </a:r>
            <a:r>
              <a:rPr lang="en-US" sz="3200" b="1" err="1">
                <a:solidFill>
                  <a:schemeClr val="accent1"/>
                </a:solidFill>
              </a:rPr>
              <a:t>l'apport</a:t>
            </a:r>
            <a:r>
              <a:rPr lang="en-US" sz="3200" b="1">
                <a:solidFill>
                  <a:schemeClr val="accent1"/>
                </a:solidFill>
              </a:rPr>
              <a:t> de "</a:t>
            </a:r>
            <a:r>
              <a:rPr lang="en-US" sz="3200" b="1" err="1">
                <a:solidFill>
                  <a:schemeClr val="accent1"/>
                </a:solidFill>
              </a:rPr>
              <a:t>preuves</a:t>
            </a:r>
            <a:r>
              <a:rPr lang="en-US" sz="3200" b="1">
                <a:solidFill>
                  <a:schemeClr val="accent1"/>
                </a:solidFill>
              </a:rPr>
              <a:t>" </a:t>
            </a:r>
          </a:p>
        </p:txBody>
      </p:sp>
      <p:sp>
        <p:nvSpPr>
          <p:cNvPr id="3" name="Content Placeholder 2">
            <a:extLst>
              <a:ext uri="{FF2B5EF4-FFF2-40B4-BE49-F238E27FC236}">
                <a16:creationId xmlns:a16="http://schemas.microsoft.com/office/drawing/2014/main" id="{E2E44748-6C02-724F-E440-8FDB67BFADB6}"/>
              </a:ext>
            </a:extLst>
          </p:cNvPr>
          <p:cNvSpPr>
            <a:spLocks noGrp="1"/>
          </p:cNvSpPr>
          <p:nvPr>
            <p:ph idx="1"/>
          </p:nvPr>
        </p:nvSpPr>
        <p:spPr>
          <a:xfrm>
            <a:off x="192437" y="1735219"/>
            <a:ext cx="9926147" cy="4528534"/>
          </a:xfrm>
        </p:spPr>
        <p:txBody>
          <a:bodyPr vert="horz" lIns="91440" tIns="45720" rIns="91440" bIns="45720" rtlCol="0" anchor="t">
            <a:normAutofit/>
          </a:bodyPr>
          <a:lstStyle/>
          <a:p>
            <a:r>
              <a:rPr lang="en-US" sz="2400"/>
              <a:t>Les </a:t>
            </a:r>
            <a:r>
              <a:rPr lang="en-US" sz="2400" err="1"/>
              <a:t>comités</a:t>
            </a:r>
            <a:r>
              <a:rPr lang="en-US" sz="2400"/>
              <a:t> de </a:t>
            </a:r>
            <a:r>
              <a:rPr lang="en-US" sz="2400" err="1"/>
              <a:t>veille</a:t>
            </a:r>
            <a:r>
              <a:rPr lang="en-US" sz="2400"/>
              <a:t> </a:t>
            </a:r>
            <a:r>
              <a:rPr lang="en-US" sz="2400" err="1"/>
              <a:t>sont</a:t>
            </a:r>
            <a:r>
              <a:rPr lang="en-US" sz="2400"/>
              <a:t> très bien </a:t>
            </a:r>
            <a:r>
              <a:rPr lang="en-US" sz="2400" err="1"/>
              <a:t>placés</a:t>
            </a:r>
            <a:r>
              <a:rPr lang="en-US" sz="2400"/>
              <a:t> pour faire </a:t>
            </a:r>
            <a:r>
              <a:rPr lang="en-US" sz="2400" err="1"/>
              <a:t>une</a:t>
            </a:r>
            <a:r>
              <a:rPr lang="en-US" sz="2400"/>
              <a:t> </a:t>
            </a:r>
            <a:r>
              <a:rPr lang="en-US" sz="2400" err="1"/>
              <a:t>veille</a:t>
            </a:r>
            <a:r>
              <a:rPr lang="en-US" sz="2400"/>
              <a:t> de </a:t>
            </a:r>
            <a:r>
              <a:rPr lang="en-US" sz="2400" err="1"/>
              <a:t>l'application</a:t>
            </a:r>
            <a:r>
              <a:rPr lang="en-US" sz="2400"/>
              <a:t> de la </a:t>
            </a:r>
            <a:r>
              <a:rPr lang="en-US" sz="2400" err="1"/>
              <a:t>loi</a:t>
            </a:r>
            <a:r>
              <a:rPr lang="en-US" sz="2400"/>
              <a:t> sur </a:t>
            </a:r>
            <a:r>
              <a:rPr lang="en-US" sz="2400" err="1"/>
              <a:t>leur</a:t>
            </a:r>
            <a:r>
              <a:rPr lang="en-US" sz="2400"/>
              <a:t> </a:t>
            </a:r>
            <a:r>
              <a:rPr lang="en-US" sz="2400" err="1"/>
              <a:t>territoire</a:t>
            </a:r>
            <a:r>
              <a:rPr lang="en-US" sz="2400"/>
              <a:t> : faire des </a:t>
            </a:r>
            <a:r>
              <a:rPr lang="en-US" sz="2400" err="1"/>
              <a:t>remontées</a:t>
            </a:r>
            <a:r>
              <a:rPr lang="en-US" sz="2400"/>
              <a:t> de terrain et </a:t>
            </a:r>
            <a:r>
              <a:rPr lang="en-US" sz="2400" err="1"/>
              <a:t>apporter</a:t>
            </a:r>
            <a:r>
              <a:rPr lang="en-US" sz="2400"/>
              <a:t> des </a:t>
            </a:r>
            <a:r>
              <a:rPr lang="en-US" sz="2400" err="1"/>
              <a:t>éléments</a:t>
            </a:r>
            <a:r>
              <a:rPr lang="en-US" sz="2400"/>
              <a:t> de </a:t>
            </a:r>
            <a:r>
              <a:rPr lang="en-US" sz="2400" err="1"/>
              <a:t>preuve</a:t>
            </a:r>
            <a:r>
              <a:rPr lang="en-US" sz="2400"/>
              <a:t> pour </a:t>
            </a:r>
            <a:r>
              <a:rPr lang="en-US" sz="2400" err="1"/>
              <a:t>démontrer</a:t>
            </a:r>
            <a:r>
              <a:rPr lang="en-US" sz="2400"/>
              <a:t> que la </a:t>
            </a:r>
            <a:r>
              <a:rPr lang="en-US" sz="2400" err="1"/>
              <a:t>carence</a:t>
            </a:r>
            <a:r>
              <a:rPr lang="en-US" sz="2400"/>
              <a:t> de </a:t>
            </a:r>
            <a:r>
              <a:rPr lang="en-US" sz="2400" err="1"/>
              <a:t>l'Etat</a:t>
            </a:r>
            <a:r>
              <a:rPr lang="en-US" sz="2400"/>
              <a:t> </a:t>
            </a:r>
            <a:r>
              <a:rPr lang="en-US" sz="2400" err="1"/>
              <a:t>persiste</a:t>
            </a:r>
            <a:endParaRPr lang="en-US" sz="2400"/>
          </a:p>
        </p:txBody>
      </p:sp>
      <p:pic>
        <p:nvPicPr>
          <p:cNvPr id="5" name="Image 3" descr="Une image contenant texte, capture d’écran, logiciel, Icône d’ordinateur&#10;&#10;Le contenu généré par l’IA peut être incorrect.">
            <a:extLst>
              <a:ext uri="{FF2B5EF4-FFF2-40B4-BE49-F238E27FC236}">
                <a16:creationId xmlns:a16="http://schemas.microsoft.com/office/drawing/2014/main" id="{342B05E4-BFDC-EB46-8D3C-D90B7FA048AE}"/>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893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23896-77E8-89EE-D04A-BF01D8E28168}"/>
              </a:ext>
            </a:extLst>
          </p:cNvPr>
          <p:cNvSpPr txBox="1">
            <a:spLocks/>
          </p:cNvSpPr>
          <p:nvPr/>
        </p:nvSpPr>
        <p:spPr>
          <a:xfrm>
            <a:off x="794583" y="932291"/>
            <a:ext cx="8288032" cy="2853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4800" b="1"/>
              <a:t>MERCI </a:t>
            </a:r>
          </a:p>
          <a:p>
            <a:pPr algn="ctr">
              <a:lnSpc>
                <a:spcPct val="90000"/>
              </a:lnSpc>
              <a:spcAft>
                <a:spcPts val="600"/>
              </a:spcAft>
            </a:pPr>
            <a:r>
              <a:rPr lang="en-US" sz="4800" b="1"/>
              <a:t>POUR VOTRE PARTICIPATION</a:t>
            </a:r>
          </a:p>
        </p:txBody>
      </p:sp>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C21B45DD-BF95-A15B-19C0-3CD6AA67E48D}"/>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783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06757-60E3-D8C5-6DF5-8B7E856EC33C}"/>
              </a:ext>
            </a:extLst>
          </p:cNvPr>
          <p:cNvSpPr txBox="1"/>
          <p:nvPr/>
        </p:nvSpPr>
        <p:spPr>
          <a:xfrm>
            <a:off x="542636" y="2233674"/>
            <a:ext cx="9670472"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ts val="600"/>
              </a:spcAft>
            </a:pPr>
            <a:endParaRPr lang="en-US" sz="1600" i="1">
              <a:latin typeface="Aptos Display"/>
            </a:endParaRPr>
          </a:p>
          <a:p>
            <a:pPr>
              <a:spcBef>
                <a:spcPct val="0"/>
              </a:spcBef>
              <a:spcAft>
                <a:spcPts val="600"/>
              </a:spcAft>
            </a:pPr>
            <a:r>
              <a:rPr lang="en-US" sz="2000" i="1" err="1">
                <a:latin typeface="Aptos Display"/>
              </a:rPr>
              <a:t>Résultats</a:t>
            </a:r>
            <a:r>
              <a:rPr lang="en-US" sz="2000" i="1">
                <a:latin typeface="Aptos Display"/>
              </a:rPr>
              <a:t> </a:t>
            </a:r>
            <a:r>
              <a:rPr lang="en-US" sz="2000" i="1" err="1">
                <a:latin typeface="Aptos Display"/>
              </a:rPr>
              <a:t>en</a:t>
            </a:r>
            <a:r>
              <a:rPr lang="en-US" sz="2000" i="1">
                <a:latin typeface="Aptos Display"/>
              </a:rPr>
              <a:t> 2023 (source HCDL) : </a:t>
            </a:r>
          </a:p>
          <a:p>
            <a:pPr>
              <a:spcBef>
                <a:spcPct val="0"/>
              </a:spcBef>
              <a:spcAft>
                <a:spcPts val="600"/>
              </a:spcAft>
            </a:pPr>
            <a:endParaRPr lang="en-US" sz="2000" i="1">
              <a:latin typeface="Aptos Display"/>
            </a:endParaRPr>
          </a:p>
          <a:p>
            <a:pPr>
              <a:spcBef>
                <a:spcPct val="0"/>
              </a:spcBef>
              <a:spcAft>
                <a:spcPts val="600"/>
              </a:spcAft>
            </a:pPr>
            <a:r>
              <a:rPr lang="en-US" sz="2000" b="1" i="1">
                <a:latin typeface="Aptos Display"/>
              </a:rPr>
              <a:t>1 359 859 </a:t>
            </a:r>
            <a:r>
              <a:rPr lang="en-US" sz="2000" b="1" i="1" err="1">
                <a:latin typeface="Aptos Display"/>
              </a:rPr>
              <a:t>recours</a:t>
            </a:r>
            <a:r>
              <a:rPr lang="en-US" sz="2000" b="1" i="1">
                <a:latin typeface="Aptos Display"/>
              </a:rPr>
              <a:t> </a:t>
            </a:r>
            <a:r>
              <a:rPr lang="en-US" sz="2000" b="1" i="1" err="1">
                <a:latin typeface="Aptos Display"/>
              </a:rPr>
              <a:t>déposés</a:t>
            </a:r>
            <a:r>
              <a:rPr lang="en-US" sz="2000" i="1">
                <a:latin typeface="Aptos Display"/>
              </a:rPr>
              <a:t> et plus de 84% sur 21 départements</a:t>
            </a:r>
            <a:endParaRPr lang="en-US" sz="2000">
              <a:latin typeface="Aptos Display"/>
            </a:endParaRPr>
          </a:p>
          <a:p>
            <a:pPr>
              <a:spcBef>
                <a:spcPct val="0"/>
              </a:spcBef>
              <a:spcAft>
                <a:spcPts val="600"/>
              </a:spcAft>
            </a:pPr>
            <a:r>
              <a:rPr lang="en-US" sz="2000" i="1">
                <a:latin typeface="Aptos Display"/>
              </a:rPr>
              <a:t>440 648 </a:t>
            </a:r>
            <a:r>
              <a:rPr lang="en-US" sz="2000" i="1" err="1">
                <a:latin typeface="Aptos Display"/>
              </a:rPr>
              <a:t>reconnus</a:t>
            </a:r>
            <a:r>
              <a:rPr lang="en-US" sz="2000" i="1">
                <a:latin typeface="Aptos Display"/>
              </a:rPr>
              <a:t> </a:t>
            </a:r>
            <a:r>
              <a:rPr lang="en-US" sz="2000" i="1" err="1">
                <a:latin typeface="Aptos Display"/>
              </a:rPr>
              <a:t>Prioritaire</a:t>
            </a:r>
            <a:r>
              <a:rPr lang="en-US" sz="2000" i="1">
                <a:latin typeface="Aptos Display"/>
              </a:rPr>
              <a:t> et Urgent </a:t>
            </a:r>
            <a:r>
              <a:rPr lang="en-US" sz="2000" i="1" err="1">
                <a:latin typeface="Aptos Display"/>
              </a:rPr>
              <a:t>soit</a:t>
            </a:r>
            <a:r>
              <a:rPr lang="en-US" sz="2000" i="1">
                <a:latin typeface="Aptos Display"/>
              </a:rPr>
              <a:t> </a:t>
            </a:r>
            <a:r>
              <a:rPr lang="en-US" sz="2000" b="1" i="1">
                <a:latin typeface="Aptos Display"/>
              </a:rPr>
              <a:t>33%</a:t>
            </a:r>
            <a:endParaRPr lang="en-US" sz="2000">
              <a:latin typeface="Aptos Display"/>
            </a:endParaRPr>
          </a:p>
          <a:p>
            <a:pPr>
              <a:spcBef>
                <a:spcPct val="0"/>
              </a:spcBef>
              <a:spcAft>
                <a:spcPts val="600"/>
              </a:spcAft>
            </a:pPr>
            <a:r>
              <a:rPr lang="en-US" sz="2000" i="1">
                <a:latin typeface="Aptos Display"/>
              </a:rPr>
              <a:t>281 610 ménages </a:t>
            </a:r>
            <a:r>
              <a:rPr lang="en-US" sz="2000" i="1" err="1">
                <a:latin typeface="Aptos Display"/>
              </a:rPr>
              <a:t>relogés</a:t>
            </a:r>
            <a:r>
              <a:rPr lang="en-US" sz="2000" i="1">
                <a:latin typeface="Aptos Display"/>
              </a:rPr>
              <a:t> et </a:t>
            </a:r>
            <a:r>
              <a:rPr lang="en-US" sz="2000" b="1" i="1">
                <a:latin typeface="Aptos Display"/>
              </a:rPr>
              <a:t>102 969</a:t>
            </a:r>
            <a:r>
              <a:rPr lang="en-US" sz="2000" i="1">
                <a:latin typeface="Aptos Display"/>
              </a:rPr>
              <a:t> </a:t>
            </a:r>
            <a:r>
              <a:rPr lang="en-US" sz="2000" i="1" err="1">
                <a:latin typeface="Aptos Display"/>
              </a:rPr>
              <a:t>restent</a:t>
            </a:r>
            <a:r>
              <a:rPr lang="en-US" sz="2000" i="1">
                <a:latin typeface="Aptos Display"/>
              </a:rPr>
              <a:t> à </a:t>
            </a:r>
            <a:r>
              <a:rPr lang="en-US" sz="2000" i="1" err="1">
                <a:latin typeface="Aptos Display"/>
              </a:rPr>
              <a:t>reloger</a:t>
            </a:r>
            <a:endParaRPr lang="en-US" sz="2000">
              <a:latin typeface="Aptos Display"/>
            </a:endParaRPr>
          </a:p>
          <a:p>
            <a:pPr>
              <a:spcBef>
                <a:spcPct val="0"/>
              </a:spcBef>
              <a:spcAft>
                <a:spcPts val="600"/>
              </a:spcAft>
            </a:pPr>
            <a:endParaRPr lang="en-US" sz="1600">
              <a:solidFill>
                <a:schemeClr val="accent1"/>
              </a:solidFill>
              <a:latin typeface="Aptos Display"/>
            </a:endParaRPr>
          </a:p>
          <a:p>
            <a:pPr>
              <a:spcBef>
                <a:spcPct val="0"/>
              </a:spcBef>
              <a:spcAft>
                <a:spcPts val="600"/>
              </a:spcAft>
            </a:pPr>
            <a:endParaRPr lang="en-US" sz="1600">
              <a:solidFill>
                <a:schemeClr val="accent1"/>
              </a:solidFill>
              <a:latin typeface="Aptos Display"/>
            </a:endParaRPr>
          </a:p>
        </p:txBody>
      </p:sp>
      <p:sp>
        <p:nvSpPr>
          <p:cNvPr id="3" name="TextBox 2">
            <a:extLst>
              <a:ext uri="{FF2B5EF4-FFF2-40B4-BE49-F238E27FC236}">
                <a16:creationId xmlns:a16="http://schemas.microsoft.com/office/drawing/2014/main" id="{5397463D-FEB9-6823-037A-6718C93B5169}"/>
              </a:ext>
            </a:extLst>
          </p:cNvPr>
          <p:cNvSpPr txBox="1"/>
          <p:nvPr/>
        </p:nvSpPr>
        <p:spPr>
          <a:xfrm>
            <a:off x="538480" y="693651"/>
            <a:ext cx="9428018"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ts val="600"/>
              </a:spcAft>
            </a:pPr>
            <a:r>
              <a:rPr lang="en-US" sz="3200" b="1" i="1">
                <a:solidFill>
                  <a:schemeClr val="accent1"/>
                </a:solidFill>
                <a:latin typeface="Aptos Display"/>
              </a:rPr>
              <a:t>5 Mars 2007 5 Mars 2025 Une </a:t>
            </a:r>
            <a:r>
              <a:rPr lang="en-US" sz="3200" b="1" i="1" err="1">
                <a:solidFill>
                  <a:schemeClr val="accent1"/>
                </a:solidFill>
                <a:latin typeface="Aptos Display"/>
              </a:rPr>
              <a:t>loi</a:t>
            </a:r>
            <a:r>
              <a:rPr lang="en-US" sz="3200" b="1" i="1">
                <a:solidFill>
                  <a:schemeClr val="accent1"/>
                </a:solidFill>
                <a:latin typeface="Aptos Display"/>
              </a:rPr>
              <a:t> DALO qui </a:t>
            </a:r>
            <a:r>
              <a:rPr lang="en-US" sz="3200" b="1" i="1" err="1">
                <a:solidFill>
                  <a:schemeClr val="accent1"/>
                </a:solidFill>
                <a:latin typeface="Aptos Display"/>
              </a:rPr>
              <a:t>peine</a:t>
            </a:r>
            <a:r>
              <a:rPr lang="en-US" sz="3200" b="1" i="1">
                <a:solidFill>
                  <a:schemeClr val="accent1"/>
                </a:solidFill>
                <a:latin typeface="Aptos Display"/>
              </a:rPr>
              <a:t> à </a:t>
            </a:r>
            <a:r>
              <a:rPr lang="en-US" sz="3200" b="1" i="1" err="1">
                <a:solidFill>
                  <a:schemeClr val="accent1"/>
                </a:solidFill>
                <a:latin typeface="Aptos Display"/>
              </a:rPr>
              <a:t>être</a:t>
            </a:r>
            <a:r>
              <a:rPr lang="en-US" sz="3200" b="1" i="1">
                <a:solidFill>
                  <a:schemeClr val="accent1"/>
                </a:solidFill>
                <a:latin typeface="Aptos Display"/>
              </a:rPr>
              <a:t> </a:t>
            </a:r>
            <a:r>
              <a:rPr lang="en-US" sz="3200" b="1" i="1" err="1">
                <a:solidFill>
                  <a:schemeClr val="accent1"/>
                </a:solidFill>
                <a:latin typeface="Aptos Display"/>
              </a:rPr>
              <a:t>appliquée</a:t>
            </a:r>
            <a:endParaRPr lang="en-US" sz="3200" b="1" i="1">
              <a:solidFill>
                <a:schemeClr val="accent1"/>
              </a:solidFill>
              <a:latin typeface="Aptos Display"/>
            </a:endParaRPr>
          </a:p>
          <a:p>
            <a:pPr>
              <a:spcBef>
                <a:spcPct val="0"/>
              </a:spcBef>
              <a:spcAft>
                <a:spcPts val="600"/>
              </a:spcAft>
            </a:pPr>
            <a:r>
              <a:rPr lang="en-US" sz="1600" i="1">
                <a:solidFill>
                  <a:schemeClr val="accent1"/>
                </a:solidFill>
                <a:latin typeface="Aptos Display"/>
              </a:rPr>
              <a:t>Face à </a:t>
            </a:r>
            <a:r>
              <a:rPr lang="en-US" sz="1600" i="1" err="1">
                <a:solidFill>
                  <a:schemeClr val="accent1"/>
                </a:solidFill>
                <a:latin typeface="Aptos Display"/>
              </a:rPr>
              <a:t>l'obligation</a:t>
            </a:r>
            <a:r>
              <a:rPr lang="en-US" sz="1600" i="1">
                <a:solidFill>
                  <a:schemeClr val="accent1"/>
                </a:solidFill>
                <a:latin typeface="Aptos Display"/>
              </a:rPr>
              <a:t> de </a:t>
            </a:r>
            <a:r>
              <a:rPr lang="en-US" sz="1600" i="1" err="1">
                <a:solidFill>
                  <a:schemeClr val="accent1"/>
                </a:solidFill>
                <a:latin typeface="Aptos Display"/>
              </a:rPr>
              <a:t>résultats</a:t>
            </a:r>
            <a:r>
              <a:rPr lang="en-US" sz="1600" i="1">
                <a:solidFill>
                  <a:schemeClr val="accent1"/>
                </a:solidFill>
                <a:latin typeface="Aptos Display"/>
              </a:rPr>
              <a:t> avec </a:t>
            </a:r>
            <a:r>
              <a:rPr lang="en-US" sz="1600" i="1" err="1">
                <a:solidFill>
                  <a:schemeClr val="accent1"/>
                </a:solidFill>
                <a:latin typeface="Aptos Display"/>
              </a:rPr>
              <a:t>recours</a:t>
            </a:r>
            <a:r>
              <a:rPr lang="en-US" sz="1600" i="1">
                <a:solidFill>
                  <a:schemeClr val="accent1"/>
                </a:solidFill>
                <a:latin typeface="Aptos Display"/>
              </a:rPr>
              <a:t> au </a:t>
            </a:r>
            <a:r>
              <a:rPr lang="en-US" sz="1600" i="1" err="1">
                <a:solidFill>
                  <a:schemeClr val="accent1"/>
                </a:solidFill>
                <a:latin typeface="Aptos Display"/>
              </a:rPr>
              <a:t>contentieux</a:t>
            </a:r>
            <a:r>
              <a:rPr lang="en-US" sz="1600" i="1">
                <a:solidFill>
                  <a:schemeClr val="accent1"/>
                </a:solidFill>
                <a:latin typeface="Aptos Display"/>
              </a:rPr>
              <a:t> </a:t>
            </a:r>
            <a:r>
              <a:rPr lang="en-US" sz="1600" i="1" err="1">
                <a:solidFill>
                  <a:schemeClr val="accent1"/>
                </a:solidFill>
                <a:latin typeface="Aptos Display"/>
              </a:rPr>
              <a:t>quelles</a:t>
            </a:r>
            <a:r>
              <a:rPr lang="en-US" sz="1600" i="1">
                <a:solidFill>
                  <a:schemeClr val="accent1"/>
                </a:solidFill>
                <a:latin typeface="Aptos Display"/>
              </a:rPr>
              <a:t> politiques de </a:t>
            </a:r>
            <a:r>
              <a:rPr lang="en-US" sz="1600" i="1" err="1">
                <a:solidFill>
                  <a:schemeClr val="accent1"/>
                </a:solidFill>
                <a:latin typeface="Aptos Display"/>
              </a:rPr>
              <a:t>l'Etat</a:t>
            </a:r>
            <a:r>
              <a:rPr lang="en-US" sz="1600" i="1">
                <a:solidFill>
                  <a:schemeClr val="accent1"/>
                </a:solidFill>
                <a:latin typeface="Aptos Display"/>
              </a:rPr>
              <a:t> ?</a:t>
            </a:r>
            <a:endParaRPr lang="en-US">
              <a:solidFill>
                <a:schemeClr val="accent1"/>
              </a:solidFill>
            </a:endParaRPr>
          </a:p>
        </p:txBody>
      </p:sp>
      <p:pic>
        <p:nvPicPr>
          <p:cNvPr id="5" name="Image 3" descr="Une image contenant texte, capture d’écran, logiciel, Icône d’ordinateur&#10;&#10;Le contenu généré par l’IA peut être incorrect.">
            <a:extLst>
              <a:ext uri="{FF2B5EF4-FFF2-40B4-BE49-F238E27FC236}">
                <a16:creationId xmlns:a16="http://schemas.microsoft.com/office/drawing/2014/main" id="{C2C24F2E-A5FC-5801-4865-EB45EDB86E2C}"/>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410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2BC0-CC19-E27E-9CF1-537749185F6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3C44FA-F3BE-3449-1EE5-6D096BD90DBF}"/>
              </a:ext>
            </a:extLst>
          </p:cNvPr>
          <p:cNvSpPr txBox="1"/>
          <p:nvPr/>
        </p:nvSpPr>
        <p:spPr>
          <a:xfrm>
            <a:off x="542636" y="1355436"/>
            <a:ext cx="9670472"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ts val="600"/>
              </a:spcAft>
            </a:pPr>
            <a:endParaRPr lang="en-US" sz="2000">
              <a:solidFill>
                <a:srgbClr val="156082"/>
              </a:solidFill>
              <a:latin typeface="Aptos Display"/>
            </a:endParaRPr>
          </a:p>
          <a:p>
            <a:pPr>
              <a:spcBef>
                <a:spcPct val="0"/>
              </a:spcBef>
              <a:spcAft>
                <a:spcPts val="600"/>
              </a:spcAft>
            </a:pPr>
            <a:r>
              <a:rPr lang="en-US" sz="2000" err="1">
                <a:solidFill>
                  <a:schemeClr val="accent1"/>
                </a:solidFill>
                <a:latin typeface="Aptos Display"/>
              </a:rPr>
              <a:t>Comités</a:t>
            </a:r>
            <a:r>
              <a:rPr lang="en-US" sz="2000">
                <a:solidFill>
                  <a:schemeClr val="accent1"/>
                </a:solidFill>
                <a:latin typeface="Aptos Display"/>
              </a:rPr>
              <a:t> de </a:t>
            </a:r>
            <a:r>
              <a:rPr lang="en-US" sz="2000" err="1">
                <a:solidFill>
                  <a:schemeClr val="accent1"/>
                </a:solidFill>
                <a:latin typeface="Aptos Display"/>
              </a:rPr>
              <a:t>veille</a:t>
            </a:r>
            <a:r>
              <a:rPr lang="en-US" sz="2000">
                <a:solidFill>
                  <a:schemeClr val="accent1"/>
                </a:solidFill>
                <a:latin typeface="Aptos Display"/>
              </a:rPr>
              <a:t> : dates </a:t>
            </a:r>
            <a:r>
              <a:rPr lang="en-US" sz="2000" err="1">
                <a:solidFill>
                  <a:schemeClr val="accent1"/>
                </a:solidFill>
                <a:latin typeface="Aptos Display"/>
              </a:rPr>
              <a:t>clés</a:t>
            </a:r>
            <a:r>
              <a:rPr lang="en-US" sz="2000">
                <a:solidFill>
                  <a:schemeClr val="accent1"/>
                </a:solidFill>
                <a:latin typeface="Aptos Display"/>
              </a:rPr>
              <a:t> </a:t>
            </a:r>
          </a:p>
          <a:p>
            <a:pPr marL="285750" indent="-285750">
              <a:spcBef>
                <a:spcPct val="0"/>
              </a:spcBef>
              <a:spcAft>
                <a:spcPts val="600"/>
              </a:spcAft>
              <a:buFont typeface="Calibri"/>
              <a:buChar char="-"/>
            </a:pPr>
            <a:r>
              <a:rPr lang="en-US" sz="2000" i="1">
                <a:latin typeface="Aptos Display"/>
              </a:rPr>
              <a:t>2009 : Des associations </a:t>
            </a:r>
            <a:r>
              <a:rPr lang="en-US" sz="2000" i="1" err="1">
                <a:latin typeface="Aptos Display"/>
              </a:rPr>
              <a:t>parisiennes</a:t>
            </a:r>
            <a:r>
              <a:rPr lang="en-US" sz="2000" i="1">
                <a:latin typeface="Aptos Display"/>
              </a:rPr>
              <a:t> se </a:t>
            </a:r>
            <a:r>
              <a:rPr lang="en-US" sz="2000" i="1" err="1">
                <a:latin typeface="Aptos Display"/>
              </a:rPr>
              <a:t>mobilisent</a:t>
            </a:r>
            <a:r>
              <a:rPr lang="en-US" sz="2000" i="1">
                <a:latin typeface="Aptos Display"/>
              </a:rPr>
              <a:t> pour </a:t>
            </a:r>
            <a:r>
              <a:rPr lang="en-US" sz="2000" i="1" err="1">
                <a:latin typeface="Aptos Display"/>
              </a:rPr>
              <a:t>garantir</a:t>
            </a:r>
            <a:r>
              <a:rPr lang="en-US" sz="2000" i="1">
                <a:latin typeface="Aptos Display"/>
              </a:rPr>
              <a:t> </a:t>
            </a:r>
            <a:r>
              <a:rPr lang="en-US" sz="2000" i="1" err="1">
                <a:latin typeface="Aptos Display"/>
              </a:rPr>
              <a:t>l'effectivité</a:t>
            </a:r>
            <a:r>
              <a:rPr lang="en-US" sz="2000" i="1">
                <a:latin typeface="Aptos Display"/>
              </a:rPr>
              <a:t> du droit et </a:t>
            </a:r>
            <a:r>
              <a:rPr lang="en-US" sz="2000" i="1" err="1">
                <a:latin typeface="Aptos Display"/>
              </a:rPr>
              <a:t>porté</a:t>
            </a:r>
            <a:r>
              <a:rPr lang="en-US" sz="2000" i="1">
                <a:latin typeface="Aptos Display"/>
              </a:rPr>
              <a:t> par les </a:t>
            </a:r>
            <a:r>
              <a:rPr lang="en-US" sz="2000" i="1" err="1">
                <a:latin typeface="Aptos Display"/>
              </a:rPr>
              <a:t>têtes</a:t>
            </a:r>
            <a:r>
              <a:rPr lang="en-US" sz="2000" i="1">
                <a:latin typeface="Aptos Display"/>
              </a:rPr>
              <a:t> de réseau locales le 1er </a:t>
            </a:r>
            <a:r>
              <a:rPr lang="en-US" sz="2000" i="1" err="1">
                <a:latin typeface="Aptos Display"/>
              </a:rPr>
              <a:t>Comité</a:t>
            </a:r>
            <a:r>
              <a:rPr lang="en-US" sz="2000" i="1">
                <a:latin typeface="Aptos Display"/>
              </a:rPr>
              <a:t> de </a:t>
            </a:r>
            <a:r>
              <a:rPr lang="en-US" sz="2000" i="1" err="1">
                <a:latin typeface="Aptos Display"/>
              </a:rPr>
              <a:t>Veille</a:t>
            </a:r>
            <a:r>
              <a:rPr lang="en-US" sz="2000" i="1">
                <a:latin typeface="Aptos Display"/>
              </a:rPr>
              <a:t> </a:t>
            </a:r>
            <a:r>
              <a:rPr lang="en-US" sz="2000" i="1" err="1">
                <a:latin typeface="Aptos Display"/>
              </a:rPr>
              <a:t>est</a:t>
            </a:r>
            <a:r>
              <a:rPr lang="en-US" sz="2000" i="1">
                <a:latin typeface="Aptos Display"/>
              </a:rPr>
              <a:t> </a:t>
            </a:r>
            <a:r>
              <a:rPr lang="en-US" sz="2000" i="1" err="1">
                <a:latin typeface="Aptos Display"/>
              </a:rPr>
              <a:t>créé</a:t>
            </a:r>
            <a:endParaRPr lang="en-US" sz="2000">
              <a:latin typeface="Aptos Display"/>
            </a:endParaRPr>
          </a:p>
          <a:p>
            <a:pPr marL="285750" indent="-285750">
              <a:spcBef>
                <a:spcPct val="0"/>
              </a:spcBef>
              <a:spcAft>
                <a:spcPts val="600"/>
              </a:spcAft>
              <a:buFont typeface="Calibri"/>
              <a:buChar char="-"/>
            </a:pPr>
            <a:r>
              <a:rPr lang="en-US" sz="2000" i="1">
                <a:latin typeface="Aptos Display"/>
              </a:rPr>
              <a:t>Entre 2009 et 2025 : </a:t>
            </a:r>
            <a:r>
              <a:rPr lang="en-US" sz="2000" i="1" err="1">
                <a:latin typeface="Aptos Display"/>
              </a:rPr>
              <a:t>D'autres</a:t>
            </a:r>
            <a:r>
              <a:rPr lang="en-US" sz="2000" i="1">
                <a:latin typeface="Aptos Display"/>
              </a:rPr>
              <a:t> </a:t>
            </a:r>
            <a:r>
              <a:rPr lang="en-US" sz="2000" i="1" err="1">
                <a:latin typeface="Aptos Display"/>
              </a:rPr>
              <a:t>comités</a:t>
            </a:r>
            <a:r>
              <a:rPr lang="en-US" sz="2000" i="1">
                <a:latin typeface="Aptos Display"/>
              </a:rPr>
              <a:t> </a:t>
            </a:r>
            <a:r>
              <a:rPr lang="en-US" sz="2000" i="1" err="1">
                <a:latin typeface="Aptos Display"/>
              </a:rPr>
              <a:t>voient</a:t>
            </a:r>
            <a:r>
              <a:rPr lang="en-US" sz="2000" i="1">
                <a:latin typeface="Aptos Display"/>
              </a:rPr>
              <a:t> le jour</a:t>
            </a:r>
            <a:endParaRPr lang="en-US" sz="2000">
              <a:latin typeface="Aptos Display"/>
            </a:endParaRPr>
          </a:p>
          <a:p>
            <a:pPr marL="285750" indent="-285750">
              <a:spcBef>
                <a:spcPct val="0"/>
              </a:spcBef>
              <a:spcAft>
                <a:spcPts val="600"/>
              </a:spcAft>
              <a:buFont typeface="Calibri"/>
              <a:buChar char="-"/>
            </a:pPr>
            <a:r>
              <a:rPr lang="en-US" sz="2000" i="1">
                <a:latin typeface="Aptos Display"/>
              </a:rPr>
              <a:t>En 2023 : 1ère rencontre </a:t>
            </a:r>
            <a:r>
              <a:rPr lang="en-US" sz="2000" i="1" err="1">
                <a:latin typeface="Aptos Display"/>
              </a:rPr>
              <a:t>nationale</a:t>
            </a:r>
            <a:r>
              <a:rPr lang="en-US" sz="2000" i="1">
                <a:latin typeface="Aptos Display"/>
              </a:rPr>
              <a:t> avec la </a:t>
            </a:r>
            <a:r>
              <a:rPr lang="en-US" sz="2000" i="1" err="1">
                <a:latin typeface="Aptos Display"/>
              </a:rPr>
              <a:t>dizaine</a:t>
            </a:r>
            <a:r>
              <a:rPr lang="en-US" sz="2000" i="1">
                <a:latin typeface="Aptos Display"/>
              </a:rPr>
              <a:t> de </a:t>
            </a:r>
            <a:r>
              <a:rPr lang="en-US" sz="2000" i="1" err="1">
                <a:latin typeface="Aptos Display"/>
              </a:rPr>
              <a:t>comités</a:t>
            </a:r>
            <a:r>
              <a:rPr lang="en-US" sz="2000" i="1">
                <a:latin typeface="Aptos Display"/>
              </a:rPr>
              <a:t> </a:t>
            </a:r>
            <a:r>
              <a:rPr lang="en-US" sz="2000" i="1" err="1">
                <a:latin typeface="Aptos Display"/>
              </a:rPr>
              <a:t>en</a:t>
            </a:r>
            <a:r>
              <a:rPr lang="en-US" sz="2000" i="1">
                <a:latin typeface="Aptos Display"/>
              </a:rPr>
              <a:t> </a:t>
            </a:r>
            <a:r>
              <a:rPr lang="en-US" sz="2000" i="1" err="1">
                <a:latin typeface="Aptos Display"/>
              </a:rPr>
              <a:t>activité</a:t>
            </a:r>
            <a:r>
              <a:rPr lang="en-US" sz="2000" i="1">
                <a:latin typeface="Aptos Display"/>
              </a:rPr>
              <a:t> et de </a:t>
            </a:r>
            <a:r>
              <a:rPr lang="en-US" sz="2000" i="1" err="1">
                <a:latin typeface="Aptos Display"/>
              </a:rPr>
              <a:t>potentiels</a:t>
            </a:r>
            <a:r>
              <a:rPr lang="en-US" sz="2000" i="1">
                <a:latin typeface="Aptos Display"/>
              </a:rPr>
              <a:t> </a:t>
            </a:r>
            <a:r>
              <a:rPr lang="en-US" sz="2000" i="1" err="1">
                <a:latin typeface="Aptos Display"/>
              </a:rPr>
              <a:t>porteurs</a:t>
            </a:r>
            <a:r>
              <a:rPr lang="en-US" sz="2000" i="1">
                <a:latin typeface="Aptos Display"/>
              </a:rPr>
              <a:t> de </a:t>
            </a:r>
            <a:r>
              <a:rPr lang="en-US" sz="2000" i="1" err="1">
                <a:latin typeface="Aptos Display"/>
              </a:rPr>
              <a:t>projet</a:t>
            </a:r>
            <a:endParaRPr lang="en-US" sz="2000" i="1">
              <a:latin typeface="Aptos Display"/>
            </a:endParaRPr>
          </a:p>
          <a:p>
            <a:pPr>
              <a:spcBef>
                <a:spcPct val="0"/>
              </a:spcBef>
              <a:spcAft>
                <a:spcPts val="600"/>
              </a:spcAft>
            </a:pPr>
            <a:endParaRPr lang="en-US" sz="2000" i="1">
              <a:latin typeface="Aptos Display"/>
            </a:endParaRPr>
          </a:p>
          <a:p>
            <a:pPr>
              <a:spcBef>
                <a:spcPct val="0"/>
              </a:spcBef>
              <a:spcAft>
                <a:spcPts val="600"/>
              </a:spcAft>
            </a:pPr>
            <a:r>
              <a:rPr lang="en-US" sz="2000" i="1">
                <a:latin typeface="Aptos Display"/>
              </a:rPr>
              <a:t>Et </a:t>
            </a:r>
            <a:r>
              <a:rPr lang="en-US" sz="2000" i="1" err="1">
                <a:latin typeface="Aptos Display"/>
              </a:rPr>
              <a:t>maintenant</a:t>
            </a:r>
            <a:r>
              <a:rPr lang="en-US" sz="2000" i="1">
                <a:latin typeface="Aptos Display"/>
              </a:rPr>
              <a:t>... constitution du </a:t>
            </a:r>
            <a:r>
              <a:rPr lang="en-US" sz="2000" i="1" err="1">
                <a:latin typeface="Aptos Display"/>
              </a:rPr>
              <a:t>Comité</a:t>
            </a:r>
            <a:r>
              <a:rPr lang="en-US" sz="2000" i="1">
                <a:latin typeface="Aptos Display"/>
              </a:rPr>
              <a:t> de pilotage, </a:t>
            </a:r>
            <a:r>
              <a:rPr lang="en-US" sz="2000" i="1" err="1">
                <a:latin typeface="Aptos Display"/>
              </a:rPr>
              <a:t>rédaction</a:t>
            </a:r>
            <a:r>
              <a:rPr lang="en-US" sz="2000" i="1">
                <a:latin typeface="Aptos Display"/>
              </a:rPr>
              <a:t> et </a:t>
            </a:r>
            <a:r>
              <a:rPr lang="en-US" sz="2000" i="1" err="1">
                <a:latin typeface="Aptos Display"/>
              </a:rPr>
              <a:t>présentation</a:t>
            </a:r>
            <a:r>
              <a:rPr lang="en-US" sz="2000" i="1">
                <a:latin typeface="Aptos Display"/>
              </a:rPr>
              <a:t> du guide pratique de construction des </a:t>
            </a:r>
            <a:r>
              <a:rPr lang="en-US" sz="2000" i="1" err="1">
                <a:latin typeface="Aptos Display"/>
              </a:rPr>
              <a:t>comités</a:t>
            </a:r>
            <a:r>
              <a:rPr lang="en-US" sz="2000" i="1">
                <a:latin typeface="Aptos Display"/>
              </a:rPr>
              <a:t> de </a:t>
            </a:r>
            <a:r>
              <a:rPr lang="en-US" sz="2000" i="1" err="1">
                <a:latin typeface="Aptos Display"/>
              </a:rPr>
              <a:t>veille</a:t>
            </a:r>
            <a:r>
              <a:rPr lang="en-US" sz="2000" i="1">
                <a:latin typeface="Aptos Display"/>
              </a:rPr>
              <a:t> .</a:t>
            </a:r>
            <a:endParaRPr lang="en-US" sz="1600"/>
          </a:p>
        </p:txBody>
      </p:sp>
      <p:sp>
        <p:nvSpPr>
          <p:cNvPr id="3" name="TextBox 2">
            <a:extLst>
              <a:ext uri="{FF2B5EF4-FFF2-40B4-BE49-F238E27FC236}">
                <a16:creationId xmlns:a16="http://schemas.microsoft.com/office/drawing/2014/main" id="{ED73E935-2BF5-A673-0686-915B33AE26D6}"/>
              </a:ext>
            </a:extLst>
          </p:cNvPr>
          <p:cNvSpPr txBox="1"/>
          <p:nvPr/>
        </p:nvSpPr>
        <p:spPr>
          <a:xfrm>
            <a:off x="538480" y="693651"/>
            <a:ext cx="9428018"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ts val="600"/>
              </a:spcAft>
            </a:pPr>
            <a:r>
              <a:rPr lang="en-US" sz="2000" b="1" i="1">
                <a:solidFill>
                  <a:schemeClr val="accent1"/>
                </a:solidFill>
                <a:latin typeface="Aptos Display"/>
              </a:rPr>
              <a:t>5 Mars 2007 5 Mars 2025 Une </a:t>
            </a:r>
            <a:r>
              <a:rPr lang="en-US" sz="2000" b="1" i="1" err="1">
                <a:solidFill>
                  <a:schemeClr val="accent1"/>
                </a:solidFill>
                <a:latin typeface="Aptos Display"/>
              </a:rPr>
              <a:t>loi</a:t>
            </a:r>
            <a:r>
              <a:rPr lang="en-US" sz="2000" b="1" i="1">
                <a:solidFill>
                  <a:schemeClr val="accent1"/>
                </a:solidFill>
                <a:latin typeface="Aptos Display"/>
              </a:rPr>
              <a:t> DALO qui </a:t>
            </a:r>
            <a:r>
              <a:rPr lang="en-US" sz="2000" b="1" i="1" err="1">
                <a:solidFill>
                  <a:schemeClr val="accent1"/>
                </a:solidFill>
                <a:latin typeface="Aptos Display"/>
              </a:rPr>
              <a:t>peine</a:t>
            </a:r>
            <a:r>
              <a:rPr lang="en-US" sz="2000" b="1" i="1">
                <a:solidFill>
                  <a:schemeClr val="accent1"/>
                </a:solidFill>
                <a:latin typeface="Aptos Display"/>
              </a:rPr>
              <a:t> à </a:t>
            </a:r>
            <a:r>
              <a:rPr lang="en-US" sz="2000" b="1" i="1" err="1">
                <a:solidFill>
                  <a:schemeClr val="accent1"/>
                </a:solidFill>
                <a:latin typeface="Aptos Display"/>
              </a:rPr>
              <a:t>être</a:t>
            </a:r>
            <a:r>
              <a:rPr lang="en-US" sz="2000" b="1" i="1">
                <a:solidFill>
                  <a:schemeClr val="accent1"/>
                </a:solidFill>
                <a:latin typeface="Aptos Display"/>
              </a:rPr>
              <a:t> </a:t>
            </a:r>
            <a:r>
              <a:rPr lang="en-US" sz="2000" b="1" i="1" err="1">
                <a:solidFill>
                  <a:schemeClr val="accent1"/>
                </a:solidFill>
                <a:latin typeface="Aptos Display"/>
              </a:rPr>
              <a:t>appliquée</a:t>
            </a:r>
            <a:endParaRPr lang="en-US" sz="2000" b="1" i="1">
              <a:solidFill>
                <a:schemeClr val="accent1"/>
              </a:solidFill>
              <a:latin typeface="Aptos Display"/>
            </a:endParaRPr>
          </a:p>
          <a:p>
            <a:pPr>
              <a:spcBef>
                <a:spcPct val="0"/>
              </a:spcBef>
              <a:spcAft>
                <a:spcPts val="600"/>
              </a:spcAft>
            </a:pPr>
            <a:r>
              <a:rPr lang="en-US" sz="1600" i="1">
                <a:solidFill>
                  <a:schemeClr val="accent1"/>
                </a:solidFill>
                <a:latin typeface="Aptos Display"/>
              </a:rPr>
              <a:t>Face à </a:t>
            </a:r>
            <a:r>
              <a:rPr lang="en-US" sz="1600" i="1" err="1">
                <a:solidFill>
                  <a:schemeClr val="accent1"/>
                </a:solidFill>
                <a:latin typeface="Aptos Display"/>
              </a:rPr>
              <a:t>l'obligation</a:t>
            </a:r>
            <a:r>
              <a:rPr lang="en-US" sz="1600" i="1">
                <a:solidFill>
                  <a:schemeClr val="accent1"/>
                </a:solidFill>
                <a:latin typeface="Aptos Display"/>
              </a:rPr>
              <a:t> de </a:t>
            </a:r>
            <a:r>
              <a:rPr lang="en-US" sz="1600" i="1" err="1">
                <a:solidFill>
                  <a:schemeClr val="accent1"/>
                </a:solidFill>
                <a:latin typeface="Aptos Display"/>
              </a:rPr>
              <a:t>résultats</a:t>
            </a:r>
            <a:r>
              <a:rPr lang="en-US" sz="1600" i="1">
                <a:solidFill>
                  <a:schemeClr val="accent1"/>
                </a:solidFill>
                <a:latin typeface="Aptos Display"/>
              </a:rPr>
              <a:t> avec </a:t>
            </a:r>
            <a:r>
              <a:rPr lang="en-US" sz="1600" i="1" err="1">
                <a:solidFill>
                  <a:schemeClr val="accent1"/>
                </a:solidFill>
                <a:latin typeface="Aptos Display"/>
              </a:rPr>
              <a:t>recours</a:t>
            </a:r>
            <a:r>
              <a:rPr lang="en-US" sz="1600" i="1">
                <a:solidFill>
                  <a:schemeClr val="accent1"/>
                </a:solidFill>
                <a:latin typeface="Aptos Display"/>
              </a:rPr>
              <a:t> au </a:t>
            </a:r>
            <a:r>
              <a:rPr lang="en-US" sz="1600" i="1" err="1">
                <a:solidFill>
                  <a:schemeClr val="accent1"/>
                </a:solidFill>
                <a:latin typeface="Aptos Display"/>
              </a:rPr>
              <a:t>contentieux</a:t>
            </a:r>
            <a:r>
              <a:rPr lang="en-US" sz="1600" i="1">
                <a:solidFill>
                  <a:schemeClr val="accent1"/>
                </a:solidFill>
                <a:latin typeface="Aptos Display"/>
              </a:rPr>
              <a:t> </a:t>
            </a:r>
            <a:r>
              <a:rPr lang="en-US" sz="1600" i="1" err="1">
                <a:solidFill>
                  <a:schemeClr val="accent1"/>
                </a:solidFill>
                <a:latin typeface="Aptos Display"/>
              </a:rPr>
              <a:t>quelles</a:t>
            </a:r>
            <a:r>
              <a:rPr lang="en-US" sz="1600" i="1">
                <a:solidFill>
                  <a:schemeClr val="accent1"/>
                </a:solidFill>
                <a:latin typeface="Aptos Display"/>
              </a:rPr>
              <a:t> politiques de </a:t>
            </a:r>
            <a:r>
              <a:rPr lang="en-US" sz="1600" i="1" err="1">
                <a:solidFill>
                  <a:schemeClr val="accent1"/>
                </a:solidFill>
                <a:latin typeface="Aptos Display"/>
              </a:rPr>
              <a:t>l'Etat</a:t>
            </a:r>
            <a:r>
              <a:rPr lang="en-US" sz="1600" i="1">
                <a:solidFill>
                  <a:schemeClr val="accent1"/>
                </a:solidFill>
                <a:latin typeface="Aptos Display"/>
              </a:rPr>
              <a:t> ?</a:t>
            </a:r>
            <a:endParaRPr lang="en-US">
              <a:solidFill>
                <a:schemeClr val="accent1"/>
              </a:solidFill>
            </a:endParaRPr>
          </a:p>
        </p:txBody>
      </p:sp>
      <p:pic>
        <p:nvPicPr>
          <p:cNvPr id="5" name="Image 3" descr="Une image contenant texte, capture d’écran, logiciel, Icône d’ordinateur&#10;&#10;Le contenu généré par l’IA peut être incorrect.">
            <a:extLst>
              <a:ext uri="{FF2B5EF4-FFF2-40B4-BE49-F238E27FC236}">
                <a16:creationId xmlns:a16="http://schemas.microsoft.com/office/drawing/2014/main" id="{D12F6E22-B114-C505-214F-12CA60281FA5}"/>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44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DC74D89-665F-1D16-1DA6-8ADF4DA4F6CF}"/>
              </a:ext>
            </a:extLst>
          </p:cNvPr>
          <p:cNvPicPr>
            <a:picLocks noGrp="1" noChangeAspect="1"/>
          </p:cNvPicPr>
          <p:nvPr>
            <p:ph idx="1"/>
          </p:nvPr>
        </p:nvPicPr>
        <p:blipFill>
          <a:blip r:embed="rId2"/>
          <a:srcRect l="25032" t="14245" r="19928" b="5873"/>
          <a:stretch/>
        </p:blipFill>
        <p:spPr>
          <a:xfrm>
            <a:off x="1927291" y="463766"/>
            <a:ext cx="7078486" cy="5457609"/>
          </a:xfrm>
        </p:spPr>
      </p:pic>
      <p:pic>
        <p:nvPicPr>
          <p:cNvPr id="2" name="Image 1" descr="Une image contenant texte, capture d’écran, logiciel, Icône d’ordinateur&#10;&#10;Le contenu généré par l’IA peut être incorrect.">
            <a:extLst>
              <a:ext uri="{FF2B5EF4-FFF2-40B4-BE49-F238E27FC236}">
                <a16:creationId xmlns:a16="http://schemas.microsoft.com/office/drawing/2014/main" id="{512A080D-26FE-1C78-C19B-3C665973428C}"/>
              </a:ext>
            </a:extLst>
          </p:cNvPr>
          <p:cNvPicPr>
            <a:picLocks noChangeAspect="1"/>
          </p:cNvPicPr>
          <p:nvPr/>
        </p:nvPicPr>
        <p:blipFill rotWithShape="1">
          <a:blip r:embed="rId3"/>
          <a:srcRect l="29431" t="41701" r="20745" b="32780"/>
          <a:stretch/>
        </p:blipFill>
        <p:spPr bwMode="auto">
          <a:xfrm>
            <a:off x="524328" y="5921375"/>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191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D82C0-D305-1978-A75C-43DEE010C77E}"/>
              </a:ext>
            </a:extLst>
          </p:cNvPr>
          <p:cNvSpPr txBox="1">
            <a:spLocks/>
          </p:cNvSpPr>
          <p:nvPr/>
        </p:nvSpPr>
        <p:spPr>
          <a:xfrm>
            <a:off x="1031546" y="914400"/>
            <a:ext cx="8288032" cy="321103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000" b="1"/>
              <a:t>Guide pratique de construction d’un </a:t>
            </a:r>
            <a:r>
              <a:rPr lang="en-US" sz="4000" b="1" err="1"/>
              <a:t>comité</a:t>
            </a:r>
            <a:r>
              <a:rPr lang="en-US" sz="4000" b="1"/>
              <a:t> de </a:t>
            </a:r>
            <a:r>
              <a:rPr lang="en-US" sz="4000" b="1" err="1"/>
              <a:t>veille</a:t>
            </a:r>
            <a:r>
              <a:rPr lang="en-US" sz="4000" b="1"/>
              <a:t> DALO  </a:t>
            </a:r>
          </a:p>
          <a:p>
            <a:pPr algn="ctr">
              <a:spcAft>
                <a:spcPts val="600"/>
              </a:spcAft>
            </a:pPr>
            <a:endParaRPr lang="en-US" sz="3200" b="1">
              <a:solidFill>
                <a:schemeClr val="accent1">
                  <a:lumMod val="50000"/>
                </a:schemeClr>
              </a:solidFill>
            </a:endParaRPr>
          </a:p>
          <a:p>
            <a:pPr>
              <a:spcAft>
                <a:spcPts val="600"/>
              </a:spcAft>
            </a:pPr>
            <a:r>
              <a:rPr lang="en-US" sz="1400" b="1" err="1">
                <a:solidFill>
                  <a:schemeClr val="accent1">
                    <a:lumMod val="50000"/>
                  </a:schemeClr>
                </a:solidFill>
              </a:rPr>
              <a:t>Intervenant.e.s</a:t>
            </a:r>
            <a:r>
              <a:rPr lang="en-US" sz="1400" b="1">
                <a:solidFill>
                  <a:schemeClr val="accent1">
                    <a:lumMod val="50000"/>
                  </a:schemeClr>
                </a:solidFill>
              </a:rPr>
              <a:t> :</a:t>
            </a:r>
          </a:p>
          <a:p>
            <a:pPr>
              <a:spcAft>
                <a:spcPts val="600"/>
              </a:spcAft>
            </a:pPr>
            <a:r>
              <a:rPr lang="en-US" sz="1400">
                <a:solidFill>
                  <a:schemeClr val="accent1">
                    <a:lumMod val="50000"/>
                  </a:schemeClr>
                </a:solidFill>
              </a:rPr>
              <a:t>Emma Rioux – </a:t>
            </a:r>
            <a:r>
              <a:rPr lang="en-US" sz="1400" err="1">
                <a:solidFill>
                  <a:schemeClr val="accent1">
                    <a:lumMod val="50000"/>
                  </a:schemeClr>
                </a:solidFill>
              </a:rPr>
              <a:t>chargée</a:t>
            </a:r>
            <a:r>
              <a:rPr lang="en-US" sz="1400">
                <a:solidFill>
                  <a:schemeClr val="accent1">
                    <a:lumMod val="50000"/>
                  </a:schemeClr>
                </a:solidFill>
              </a:rPr>
              <a:t> de missions FAPIL </a:t>
            </a:r>
          </a:p>
          <a:p>
            <a:pPr>
              <a:spcAft>
                <a:spcPts val="600"/>
              </a:spcAft>
            </a:pPr>
            <a:r>
              <a:rPr lang="en-US" sz="1400">
                <a:solidFill>
                  <a:schemeClr val="accent1">
                    <a:lumMod val="50000"/>
                  </a:schemeClr>
                </a:solidFill>
              </a:rPr>
              <a:t>Clara </a:t>
            </a:r>
            <a:r>
              <a:rPr lang="en-US" sz="1400" err="1">
                <a:solidFill>
                  <a:schemeClr val="accent1">
                    <a:lumMod val="50000"/>
                  </a:schemeClr>
                </a:solidFill>
              </a:rPr>
              <a:t>Papiau</a:t>
            </a:r>
            <a:r>
              <a:rPr lang="en-US" sz="1400">
                <a:solidFill>
                  <a:schemeClr val="accent1">
                    <a:lumMod val="50000"/>
                  </a:schemeClr>
                </a:solidFill>
              </a:rPr>
              <a:t> - </a:t>
            </a:r>
            <a:r>
              <a:rPr lang="en-US" sz="1400" err="1">
                <a:solidFill>
                  <a:schemeClr val="accent1">
                    <a:lumMod val="50000"/>
                  </a:schemeClr>
                </a:solidFill>
              </a:rPr>
              <a:t>chargée</a:t>
            </a:r>
            <a:r>
              <a:rPr lang="en-US" sz="1400">
                <a:solidFill>
                  <a:schemeClr val="accent1">
                    <a:lumMod val="50000"/>
                  </a:schemeClr>
                </a:solidFill>
              </a:rPr>
              <a:t> de mission </a:t>
            </a:r>
            <a:r>
              <a:rPr lang="en-US" sz="1400" err="1">
                <a:solidFill>
                  <a:schemeClr val="accent1">
                    <a:lumMod val="50000"/>
                  </a:schemeClr>
                </a:solidFill>
              </a:rPr>
              <a:t>Hébergement</a:t>
            </a:r>
            <a:r>
              <a:rPr lang="en-US" sz="1400">
                <a:solidFill>
                  <a:schemeClr val="accent1">
                    <a:lumMod val="50000"/>
                  </a:schemeClr>
                </a:solidFill>
              </a:rPr>
              <a:t> </a:t>
            </a:r>
            <a:r>
              <a:rPr lang="en-US" sz="1400" err="1">
                <a:solidFill>
                  <a:schemeClr val="accent1">
                    <a:lumMod val="50000"/>
                  </a:schemeClr>
                </a:solidFill>
              </a:rPr>
              <a:t>Logement</a:t>
            </a:r>
            <a:r>
              <a:rPr lang="en-US" sz="1400">
                <a:solidFill>
                  <a:schemeClr val="accent1">
                    <a:lumMod val="50000"/>
                  </a:schemeClr>
                </a:solidFill>
              </a:rPr>
              <a:t> FAS </a:t>
            </a:r>
            <a:r>
              <a:rPr lang="en-US" sz="1400" err="1">
                <a:solidFill>
                  <a:schemeClr val="accent1">
                    <a:lumMod val="50000"/>
                  </a:schemeClr>
                </a:solidFill>
              </a:rPr>
              <a:t>IdF</a:t>
            </a:r>
            <a:endParaRPr lang="en-US" sz="1400">
              <a:solidFill>
                <a:schemeClr val="accent1">
                  <a:lumMod val="50000"/>
                </a:schemeClr>
              </a:solidFill>
            </a:endParaRPr>
          </a:p>
          <a:p>
            <a:pPr>
              <a:spcAft>
                <a:spcPts val="600"/>
              </a:spcAft>
            </a:pPr>
            <a:r>
              <a:rPr lang="en-US" sz="1400">
                <a:solidFill>
                  <a:schemeClr val="accent1">
                    <a:lumMod val="50000"/>
                  </a:schemeClr>
                </a:solidFill>
              </a:rPr>
              <a:t>Eric Constantin – </a:t>
            </a:r>
            <a:r>
              <a:rPr lang="en-US" sz="1400" err="1">
                <a:solidFill>
                  <a:schemeClr val="accent1">
                    <a:lumMod val="50000"/>
                  </a:schemeClr>
                </a:solidFill>
              </a:rPr>
              <a:t>Fondation</a:t>
            </a:r>
            <a:r>
              <a:rPr lang="en-US" sz="1400">
                <a:solidFill>
                  <a:schemeClr val="accent1">
                    <a:lumMod val="50000"/>
                  </a:schemeClr>
                </a:solidFill>
              </a:rPr>
              <a:t> pour le </a:t>
            </a:r>
            <a:r>
              <a:rPr lang="en-US" sz="1400" err="1">
                <a:solidFill>
                  <a:schemeClr val="accent1">
                    <a:lumMod val="50000"/>
                  </a:schemeClr>
                </a:solidFill>
              </a:rPr>
              <a:t>Logement</a:t>
            </a:r>
            <a:r>
              <a:rPr lang="en-US" sz="1400">
                <a:solidFill>
                  <a:schemeClr val="accent1">
                    <a:lumMod val="50000"/>
                  </a:schemeClr>
                </a:solidFill>
              </a:rPr>
              <a:t> des </a:t>
            </a:r>
            <a:r>
              <a:rPr lang="en-US" sz="1400" err="1">
                <a:solidFill>
                  <a:schemeClr val="accent1">
                    <a:lumMod val="50000"/>
                  </a:schemeClr>
                </a:solidFill>
              </a:rPr>
              <a:t>Défavorisés</a:t>
            </a:r>
            <a:r>
              <a:rPr lang="en-US" sz="1400">
                <a:solidFill>
                  <a:schemeClr val="accent1">
                    <a:lumMod val="50000"/>
                  </a:schemeClr>
                </a:solidFill>
              </a:rPr>
              <a:t>, </a:t>
            </a:r>
            <a:r>
              <a:rPr lang="en-US" sz="1400" err="1">
                <a:solidFill>
                  <a:schemeClr val="accent1">
                    <a:lumMod val="50000"/>
                  </a:schemeClr>
                </a:solidFill>
              </a:rPr>
              <a:t>IdF</a:t>
            </a:r>
            <a:endParaRPr lang="en-US" sz="1400">
              <a:solidFill>
                <a:schemeClr val="accent1">
                  <a:lumMod val="50000"/>
                </a:schemeClr>
              </a:solidFill>
            </a:endParaRPr>
          </a:p>
          <a:p>
            <a:pPr>
              <a:spcAft>
                <a:spcPts val="600"/>
              </a:spcAft>
            </a:pPr>
            <a:r>
              <a:rPr lang="en-US" sz="1400">
                <a:solidFill>
                  <a:schemeClr val="accent1">
                    <a:lumMod val="50000"/>
                  </a:schemeClr>
                </a:solidFill>
              </a:rPr>
              <a:t>André Gachet – </a:t>
            </a:r>
            <a:r>
              <a:rPr lang="en-US" sz="1400" err="1">
                <a:solidFill>
                  <a:schemeClr val="accent1">
                    <a:lumMod val="50000"/>
                  </a:schemeClr>
                </a:solidFill>
              </a:rPr>
              <a:t>membre</a:t>
            </a:r>
            <a:r>
              <a:rPr lang="en-US" sz="1400">
                <a:solidFill>
                  <a:schemeClr val="accent1">
                    <a:lumMod val="50000"/>
                  </a:schemeClr>
                </a:solidFill>
              </a:rPr>
              <a:t> du Haut </a:t>
            </a:r>
            <a:r>
              <a:rPr lang="en-US" sz="1400" err="1">
                <a:solidFill>
                  <a:schemeClr val="accent1">
                    <a:lumMod val="50000"/>
                  </a:schemeClr>
                </a:solidFill>
              </a:rPr>
              <a:t>Comité</a:t>
            </a:r>
            <a:r>
              <a:rPr lang="en-US" sz="1400">
                <a:solidFill>
                  <a:schemeClr val="accent1">
                    <a:lumMod val="50000"/>
                  </a:schemeClr>
                </a:solidFill>
              </a:rPr>
              <a:t> pour le </a:t>
            </a:r>
            <a:r>
              <a:rPr lang="en-US" sz="1400" err="1">
                <a:solidFill>
                  <a:schemeClr val="accent1">
                    <a:lumMod val="50000"/>
                  </a:schemeClr>
                </a:solidFill>
              </a:rPr>
              <a:t>Logement</a:t>
            </a:r>
            <a:r>
              <a:rPr lang="en-US" sz="1400">
                <a:solidFill>
                  <a:schemeClr val="accent1">
                    <a:lumMod val="50000"/>
                  </a:schemeClr>
                </a:solidFill>
              </a:rPr>
              <a:t> des </a:t>
            </a:r>
            <a:r>
              <a:rPr lang="en-US" sz="1400" err="1">
                <a:solidFill>
                  <a:schemeClr val="accent1">
                    <a:lumMod val="50000"/>
                  </a:schemeClr>
                </a:solidFill>
              </a:rPr>
              <a:t>personnes</a:t>
            </a:r>
            <a:r>
              <a:rPr lang="en-US" sz="1400">
                <a:solidFill>
                  <a:schemeClr val="accent1">
                    <a:lumMod val="50000"/>
                  </a:schemeClr>
                </a:solidFill>
              </a:rPr>
              <a:t> défavorisées</a:t>
            </a:r>
          </a:p>
          <a:p>
            <a:pPr>
              <a:spcAft>
                <a:spcPts val="600"/>
              </a:spcAft>
            </a:pPr>
            <a:endParaRPr lang="en-US" sz="1400">
              <a:solidFill>
                <a:schemeClr val="accent1">
                  <a:lumMod val="50000"/>
                </a:schemeClr>
              </a:solidFill>
            </a:endParaRPr>
          </a:p>
        </p:txBody>
      </p:sp>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E4E14C37-3EA3-7199-38FD-DA8697F80F1D}"/>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31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EBCCB5-3CD3-14A4-AB44-83669C772813}"/>
              </a:ext>
            </a:extLst>
          </p:cNvPr>
          <p:cNvSpPr txBox="1"/>
          <p:nvPr/>
        </p:nvSpPr>
        <p:spPr>
          <a:xfrm>
            <a:off x="475717" y="688752"/>
            <a:ext cx="927541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156082"/>
                </a:solidFill>
                <a:latin typeface="Aptos Display"/>
              </a:rPr>
              <a:t>Quelles raisons </a:t>
            </a:r>
            <a:r>
              <a:rPr lang="en-US" sz="3600" b="1" err="1">
                <a:solidFill>
                  <a:srgbClr val="156082"/>
                </a:solidFill>
                <a:latin typeface="Aptos Display"/>
              </a:rPr>
              <a:t>peuvent</a:t>
            </a:r>
            <a:r>
              <a:rPr lang="en-US" sz="3600" b="1">
                <a:solidFill>
                  <a:srgbClr val="156082"/>
                </a:solidFill>
                <a:latin typeface="Aptos Display"/>
              </a:rPr>
              <a:t> </a:t>
            </a:r>
            <a:r>
              <a:rPr lang="en-US" sz="3600" b="1" err="1">
                <a:solidFill>
                  <a:srgbClr val="156082"/>
                </a:solidFill>
                <a:latin typeface="Aptos Display"/>
              </a:rPr>
              <a:t>conduire</a:t>
            </a:r>
            <a:r>
              <a:rPr lang="en-US" sz="3600" b="1">
                <a:solidFill>
                  <a:srgbClr val="156082"/>
                </a:solidFill>
                <a:latin typeface="Aptos Display"/>
              </a:rPr>
              <a:t> à la </a:t>
            </a:r>
            <a:r>
              <a:rPr lang="en-US" sz="3600" b="1" err="1">
                <a:solidFill>
                  <a:srgbClr val="156082"/>
                </a:solidFill>
                <a:latin typeface="Aptos Display"/>
              </a:rPr>
              <a:t>création</a:t>
            </a:r>
            <a:r>
              <a:rPr lang="en-US" sz="3600" b="1">
                <a:solidFill>
                  <a:srgbClr val="156082"/>
                </a:solidFill>
                <a:latin typeface="Aptos Display"/>
              </a:rPr>
              <a:t> d'un </a:t>
            </a:r>
            <a:r>
              <a:rPr lang="en-US" sz="3600" b="1" err="1">
                <a:solidFill>
                  <a:srgbClr val="156082"/>
                </a:solidFill>
                <a:latin typeface="Aptos Display"/>
              </a:rPr>
              <a:t>comité</a:t>
            </a:r>
            <a:r>
              <a:rPr lang="en-US" sz="3600" b="1">
                <a:solidFill>
                  <a:srgbClr val="156082"/>
                </a:solidFill>
                <a:latin typeface="Aptos Display"/>
              </a:rPr>
              <a:t> de </a:t>
            </a:r>
            <a:r>
              <a:rPr lang="en-US" sz="3600" b="1" err="1">
                <a:solidFill>
                  <a:srgbClr val="156082"/>
                </a:solidFill>
                <a:latin typeface="Aptos Display"/>
              </a:rPr>
              <a:t>veille</a:t>
            </a:r>
            <a:r>
              <a:rPr lang="en-US" sz="3600" b="1">
                <a:solidFill>
                  <a:srgbClr val="156082"/>
                </a:solidFill>
                <a:latin typeface="Aptos Display"/>
              </a:rPr>
              <a:t> ? </a:t>
            </a:r>
          </a:p>
          <a:p>
            <a:endParaRPr lang="en-US" sz="3200" b="1">
              <a:solidFill>
                <a:srgbClr val="156082"/>
              </a:solidFill>
              <a:latin typeface="Aptos Display"/>
            </a:endParaRPr>
          </a:p>
          <a:p>
            <a:pPr marL="571500" indent="-571500">
              <a:buFont typeface="Arial"/>
              <a:buChar char="•"/>
            </a:pPr>
            <a:r>
              <a:rPr lang="en-US" sz="2000" b="1">
                <a:solidFill>
                  <a:srgbClr val="156082"/>
                </a:solidFill>
                <a:latin typeface="Aptos Display"/>
              </a:rPr>
              <a:t>Identifier les </a:t>
            </a:r>
            <a:r>
              <a:rPr lang="en-US" sz="2000" b="1" err="1">
                <a:solidFill>
                  <a:srgbClr val="156082"/>
                </a:solidFill>
                <a:latin typeface="Aptos Display"/>
              </a:rPr>
              <a:t>territoires</a:t>
            </a:r>
            <a:r>
              <a:rPr lang="en-US" sz="2000" b="1">
                <a:solidFill>
                  <a:srgbClr val="156082"/>
                </a:solidFill>
                <a:latin typeface="Aptos Display"/>
              </a:rPr>
              <a:t> </a:t>
            </a:r>
            <a:r>
              <a:rPr lang="en-US" sz="2000" b="1" err="1">
                <a:solidFill>
                  <a:srgbClr val="156082"/>
                </a:solidFill>
                <a:latin typeface="Aptos Display"/>
              </a:rPr>
              <a:t>où</a:t>
            </a:r>
            <a:r>
              <a:rPr lang="en-US" sz="2000" b="1">
                <a:solidFill>
                  <a:srgbClr val="156082"/>
                </a:solidFill>
                <a:latin typeface="Aptos Display"/>
              </a:rPr>
              <a:t> des </a:t>
            </a:r>
            <a:r>
              <a:rPr lang="en-US" sz="2000" b="1" err="1">
                <a:solidFill>
                  <a:srgbClr val="156082"/>
                </a:solidFill>
                <a:latin typeface="Aptos Display"/>
              </a:rPr>
              <a:t>freins</a:t>
            </a:r>
            <a:r>
              <a:rPr lang="en-US" sz="2000" b="1">
                <a:solidFill>
                  <a:srgbClr val="156082"/>
                </a:solidFill>
                <a:latin typeface="Aptos Display"/>
              </a:rPr>
              <a:t> à </a:t>
            </a:r>
            <a:r>
              <a:rPr lang="en-US" sz="2000" b="1" err="1">
                <a:solidFill>
                  <a:srgbClr val="156082"/>
                </a:solidFill>
                <a:latin typeface="Aptos Display"/>
              </a:rPr>
              <a:t>l'application</a:t>
            </a:r>
            <a:r>
              <a:rPr lang="en-US" sz="2000" b="1">
                <a:solidFill>
                  <a:srgbClr val="156082"/>
                </a:solidFill>
                <a:latin typeface="Aptos Display"/>
              </a:rPr>
              <a:t> du DALO/ DAHO </a:t>
            </a:r>
            <a:r>
              <a:rPr lang="en-US" sz="2000" b="1" err="1">
                <a:solidFill>
                  <a:srgbClr val="156082"/>
                </a:solidFill>
                <a:latin typeface="Aptos Display"/>
              </a:rPr>
              <a:t>sont</a:t>
            </a:r>
            <a:r>
              <a:rPr lang="en-US" sz="2000" b="1">
                <a:solidFill>
                  <a:srgbClr val="156082"/>
                </a:solidFill>
                <a:latin typeface="Aptos Display"/>
              </a:rPr>
              <a:t> </a:t>
            </a:r>
            <a:r>
              <a:rPr lang="en-US" sz="2000" b="1" err="1">
                <a:solidFill>
                  <a:srgbClr val="156082"/>
                </a:solidFill>
                <a:latin typeface="Aptos Display"/>
              </a:rPr>
              <a:t>constatés</a:t>
            </a:r>
            <a:endParaRPr lang="en-US" sz="2000" b="1">
              <a:solidFill>
                <a:srgbClr val="156082"/>
              </a:solidFill>
              <a:latin typeface="Aptos Display"/>
            </a:endParaRPr>
          </a:p>
          <a:p>
            <a:pPr marL="571500" indent="-571500">
              <a:buFont typeface="Arial"/>
              <a:buChar char="•"/>
            </a:pPr>
            <a:endParaRPr lang="en-US" sz="2000" b="1">
              <a:solidFill>
                <a:srgbClr val="156082"/>
              </a:solidFill>
              <a:latin typeface="Aptos Display"/>
            </a:endParaRPr>
          </a:p>
          <a:p>
            <a:pPr marL="1028700" lvl="1" indent="-571500">
              <a:buFont typeface="Courier New"/>
              <a:buChar char="o"/>
            </a:pPr>
            <a:r>
              <a:rPr lang="en-US" sz="2000" err="1">
                <a:latin typeface="Aptos Display"/>
              </a:rPr>
              <a:t>Soit</a:t>
            </a:r>
            <a:r>
              <a:rPr lang="en-US" sz="2000">
                <a:latin typeface="Aptos Display"/>
              </a:rPr>
              <a:t> par la lecture de données objectives </a:t>
            </a:r>
          </a:p>
          <a:p>
            <a:pPr marL="1028700" lvl="1" indent="-571500">
              <a:buFont typeface="Courier New"/>
              <a:buChar char="o"/>
            </a:pPr>
            <a:r>
              <a:rPr lang="en-US" sz="2000" err="1">
                <a:latin typeface="Aptos Display"/>
              </a:rPr>
              <a:t>Soit</a:t>
            </a:r>
            <a:r>
              <a:rPr lang="en-US" sz="2000">
                <a:latin typeface="Aptos Display"/>
              </a:rPr>
              <a:t> par des </a:t>
            </a:r>
            <a:r>
              <a:rPr lang="en-US" sz="2000" err="1">
                <a:latin typeface="Aptos Display"/>
              </a:rPr>
              <a:t>alertes</a:t>
            </a:r>
            <a:r>
              <a:rPr lang="en-US" sz="2000">
                <a:latin typeface="Aptos Display"/>
              </a:rPr>
              <a:t> des </a:t>
            </a:r>
            <a:r>
              <a:rPr lang="en-US" sz="2000" err="1">
                <a:latin typeface="Aptos Display"/>
              </a:rPr>
              <a:t>acteurs</a:t>
            </a:r>
            <a:r>
              <a:rPr lang="en-US" sz="2000">
                <a:latin typeface="Aptos Display"/>
              </a:rPr>
              <a:t> </a:t>
            </a:r>
            <a:r>
              <a:rPr lang="en-US" sz="2000" err="1">
                <a:latin typeface="Aptos Display"/>
              </a:rPr>
              <a:t>locaux</a:t>
            </a:r>
            <a:endParaRPr lang="en-US" sz="2000">
              <a:latin typeface="Aptos Display"/>
            </a:endParaRPr>
          </a:p>
          <a:p>
            <a:endParaRPr lang="en-US" sz="3600" b="1">
              <a:solidFill>
                <a:srgbClr val="156082"/>
              </a:solidFill>
              <a:latin typeface="Aptos Display"/>
            </a:endParaRPr>
          </a:p>
          <a:p>
            <a:endParaRPr lang="en-US" sz="3600" b="1">
              <a:solidFill>
                <a:srgbClr val="156082"/>
              </a:solidFill>
              <a:latin typeface="Aptos Display"/>
            </a:endParaRPr>
          </a:p>
        </p:txBody>
      </p:sp>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4720FBCE-CF58-69B1-1271-D152F6E8F384}"/>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865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B5B7627-0FBF-1687-D4C8-DF52B0E31473}"/>
              </a:ext>
            </a:extLst>
          </p:cNvPr>
          <p:cNvSpPr txBox="1"/>
          <p:nvPr/>
        </p:nvSpPr>
        <p:spPr>
          <a:xfrm>
            <a:off x="386425" y="285618"/>
            <a:ext cx="10440111"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err="1">
                <a:solidFill>
                  <a:srgbClr val="156082"/>
                </a:solidFill>
                <a:latin typeface="Aptos Display"/>
              </a:rPr>
              <a:t>Pourquoi</a:t>
            </a:r>
            <a:r>
              <a:rPr lang="en-US" sz="3200" b="1">
                <a:solidFill>
                  <a:srgbClr val="156082"/>
                </a:solidFill>
                <a:latin typeface="Aptos Display"/>
              </a:rPr>
              <a:t> </a:t>
            </a:r>
            <a:r>
              <a:rPr lang="en-US" sz="3200" b="1" err="1">
                <a:solidFill>
                  <a:srgbClr val="156082"/>
                </a:solidFill>
                <a:latin typeface="Aptos Display"/>
              </a:rPr>
              <a:t>constituer</a:t>
            </a:r>
            <a:r>
              <a:rPr lang="en-US" sz="3200" b="1">
                <a:solidFill>
                  <a:srgbClr val="156082"/>
                </a:solidFill>
                <a:latin typeface="Aptos Display"/>
              </a:rPr>
              <a:t> un </a:t>
            </a:r>
            <a:r>
              <a:rPr lang="en-US" sz="3200" b="1" err="1">
                <a:solidFill>
                  <a:srgbClr val="156082"/>
                </a:solidFill>
                <a:latin typeface="Aptos Display"/>
              </a:rPr>
              <a:t>comité</a:t>
            </a:r>
            <a:r>
              <a:rPr lang="en-US" sz="3200" b="1">
                <a:solidFill>
                  <a:srgbClr val="156082"/>
                </a:solidFill>
                <a:latin typeface="Aptos Display"/>
              </a:rPr>
              <a:t> de </a:t>
            </a:r>
            <a:r>
              <a:rPr lang="en-US" sz="3200" b="1" err="1">
                <a:solidFill>
                  <a:srgbClr val="156082"/>
                </a:solidFill>
                <a:latin typeface="Aptos Display"/>
              </a:rPr>
              <a:t>veille</a:t>
            </a:r>
            <a:r>
              <a:rPr lang="en-US" sz="3200" b="1">
                <a:solidFill>
                  <a:srgbClr val="156082"/>
                </a:solidFill>
                <a:latin typeface="Aptos Display"/>
              </a:rPr>
              <a:t> ? </a:t>
            </a:r>
            <a:endParaRPr lang="fr-FR" sz="3200">
              <a:solidFill>
                <a:srgbClr val="000000"/>
              </a:solidFill>
              <a:latin typeface="Aptos" panose="02110004020202020204"/>
            </a:endParaRPr>
          </a:p>
          <a:p>
            <a:endParaRPr lang="en-US" sz="2000">
              <a:solidFill>
                <a:srgbClr val="000000"/>
              </a:solidFill>
              <a:latin typeface="Aptos Display"/>
            </a:endParaRPr>
          </a:p>
          <a:p>
            <a:pPr marL="571500" indent="-571500">
              <a:buFont typeface="Arial"/>
              <a:buChar char="•"/>
            </a:pPr>
            <a:r>
              <a:rPr lang="en-US" sz="2000" err="1">
                <a:latin typeface="Aptos Display"/>
              </a:rPr>
              <a:t>Intégrer</a:t>
            </a:r>
            <a:r>
              <a:rPr lang="en-US" sz="2000">
                <a:latin typeface="Aptos Display"/>
              </a:rPr>
              <a:t> un </a:t>
            </a:r>
            <a:r>
              <a:rPr lang="en-US" sz="2000" err="1">
                <a:latin typeface="Aptos Display"/>
              </a:rPr>
              <a:t>collectif</a:t>
            </a:r>
            <a:r>
              <a:rPr lang="en-US" sz="2000">
                <a:latin typeface="Aptos Display"/>
              </a:rPr>
              <a:t> </a:t>
            </a:r>
          </a:p>
          <a:p>
            <a:pPr marL="571500" indent="-571500">
              <a:buFont typeface="Arial"/>
              <a:buChar char="•"/>
            </a:pPr>
            <a:endParaRPr lang="en-US" sz="2000">
              <a:latin typeface="Aptos Display"/>
            </a:endParaRPr>
          </a:p>
          <a:p>
            <a:pPr marL="571500" indent="-571500">
              <a:buFont typeface="Arial"/>
              <a:buChar char="•"/>
            </a:pPr>
            <a:r>
              <a:rPr lang="en-US" sz="2000" err="1">
                <a:latin typeface="Aptos Display"/>
              </a:rPr>
              <a:t>Constituer</a:t>
            </a:r>
            <a:r>
              <a:rPr lang="en-US" sz="2000">
                <a:latin typeface="Aptos Display"/>
              </a:rPr>
              <a:t> un </a:t>
            </a:r>
            <a:r>
              <a:rPr lang="en-US" sz="2000" err="1">
                <a:latin typeface="Aptos Display"/>
              </a:rPr>
              <a:t>réel</a:t>
            </a:r>
            <a:r>
              <a:rPr lang="en-US" sz="2000">
                <a:latin typeface="Aptos Display"/>
              </a:rPr>
              <a:t> </a:t>
            </a:r>
            <a:r>
              <a:rPr lang="en-US" sz="2000" err="1">
                <a:latin typeface="Aptos Display"/>
              </a:rPr>
              <a:t>espace</a:t>
            </a:r>
            <a:r>
              <a:rPr lang="en-US" sz="2000">
                <a:latin typeface="Aptos Display"/>
              </a:rPr>
              <a:t> </a:t>
            </a:r>
            <a:r>
              <a:rPr lang="en-US" sz="2000" err="1">
                <a:latin typeface="Aptos Display"/>
              </a:rPr>
              <a:t>d'échanges</a:t>
            </a:r>
            <a:r>
              <a:rPr lang="en-US" sz="2000">
                <a:latin typeface="Aptos Display"/>
              </a:rPr>
              <a:t> de pratiques et </a:t>
            </a:r>
            <a:r>
              <a:rPr lang="en-US" sz="2000" err="1">
                <a:latin typeface="Aptos Display"/>
              </a:rPr>
              <a:t>d'informations</a:t>
            </a:r>
            <a:r>
              <a:rPr lang="en-US" sz="2000">
                <a:latin typeface="Aptos Display"/>
              </a:rPr>
              <a:t> </a:t>
            </a:r>
          </a:p>
          <a:p>
            <a:pPr marL="571500" indent="-571500">
              <a:buFont typeface="Arial"/>
              <a:buChar char="•"/>
            </a:pPr>
            <a:endParaRPr lang="en-US" sz="2000">
              <a:latin typeface="Aptos Display"/>
            </a:endParaRPr>
          </a:p>
          <a:p>
            <a:pPr marL="571500" indent="-571500">
              <a:buFont typeface="Arial"/>
              <a:buChar char="•"/>
            </a:pPr>
            <a:r>
              <a:rPr lang="en-US" sz="2000">
                <a:latin typeface="Aptos Display"/>
              </a:rPr>
              <a:t>Se </a:t>
            </a:r>
            <a:r>
              <a:rPr lang="en-US" sz="2000" err="1">
                <a:latin typeface="Aptos Display"/>
              </a:rPr>
              <a:t>sentir</a:t>
            </a:r>
            <a:r>
              <a:rPr lang="en-US" sz="2000">
                <a:latin typeface="Aptos Display"/>
              </a:rPr>
              <a:t> </a:t>
            </a:r>
            <a:r>
              <a:rPr lang="en-US" sz="2000" err="1">
                <a:latin typeface="Aptos Display"/>
              </a:rPr>
              <a:t>moins</a:t>
            </a:r>
            <a:r>
              <a:rPr lang="en-US" sz="2000">
                <a:latin typeface="Aptos Display"/>
              </a:rPr>
              <a:t> </a:t>
            </a:r>
            <a:r>
              <a:rPr lang="en-US" sz="2000" err="1">
                <a:latin typeface="Aptos Display"/>
              </a:rPr>
              <a:t>isolé</a:t>
            </a:r>
            <a:r>
              <a:rPr lang="en-US" sz="2000">
                <a:latin typeface="Aptos Display"/>
              </a:rPr>
              <a:t> et </a:t>
            </a:r>
            <a:r>
              <a:rPr lang="en-US" sz="2000" err="1">
                <a:latin typeface="Aptos Display"/>
              </a:rPr>
              <a:t>davantage</a:t>
            </a:r>
            <a:r>
              <a:rPr lang="en-US" sz="2000">
                <a:latin typeface="Aptos Display"/>
              </a:rPr>
              <a:t> </a:t>
            </a:r>
            <a:r>
              <a:rPr lang="en-US" sz="2000" err="1">
                <a:latin typeface="Aptos Display"/>
              </a:rPr>
              <a:t>légitime</a:t>
            </a:r>
            <a:r>
              <a:rPr lang="en-US" sz="2000">
                <a:latin typeface="Aptos Display"/>
              </a:rPr>
              <a:t> </a:t>
            </a:r>
          </a:p>
          <a:p>
            <a:pPr marL="571500" indent="-571500">
              <a:buFont typeface="Arial"/>
              <a:buChar char="•"/>
            </a:pPr>
            <a:endParaRPr lang="en-US" sz="2000">
              <a:latin typeface="Aptos Display"/>
            </a:endParaRPr>
          </a:p>
          <a:p>
            <a:pPr marL="571500" indent="-571500">
              <a:buFont typeface="Arial"/>
              <a:buChar char="•"/>
            </a:pPr>
            <a:r>
              <a:rPr lang="en-US" sz="2000" err="1">
                <a:latin typeface="Aptos Display"/>
              </a:rPr>
              <a:t>Renforcer</a:t>
            </a:r>
            <a:r>
              <a:rPr lang="en-US" sz="2000">
                <a:latin typeface="Aptos Display"/>
              </a:rPr>
              <a:t> les liens avec les associations </a:t>
            </a:r>
            <a:r>
              <a:rPr lang="en-US" sz="2000" err="1">
                <a:latin typeface="Aptos Display"/>
              </a:rPr>
              <a:t>membres</a:t>
            </a:r>
            <a:endParaRPr lang="en-US" sz="2000">
              <a:latin typeface="Aptos Display"/>
            </a:endParaRPr>
          </a:p>
          <a:p>
            <a:endParaRPr lang="en-US" sz="3600" b="1">
              <a:solidFill>
                <a:srgbClr val="156082"/>
              </a:solidFill>
              <a:latin typeface="Aptos Display"/>
            </a:endParaRPr>
          </a:p>
          <a:p>
            <a:endParaRPr lang="fr-FR"/>
          </a:p>
        </p:txBody>
      </p:sp>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F6E86D67-D93E-21ED-0AEF-4211E1ED7FCD}"/>
              </a:ext>
            </a:extLst>
          </p:cNvPr>
          <p:cNvPicPr>
            <a:picLocks noChangeAspect="1"/>
          </p:cNvPicPr>
          <p:nvPr/>
        </p:nvPicPr>
        <p:blipFill rotWithShape="1">
          <a:blip r:embed="rId2"/>
          <a:srcRect l="29431" t="41701" r="20745" b="32780"/>
          <a:stretch/>
        </p:blipFill>
        <p:spPr bwMode="auto">
          <a:xfrm>
            <a:off x="382813" y="5849602"/>
            <a:ext cx="3100615" cy="843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979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34AF73-1806-4ADF-C045-B260ABC6C25F}"/>
              </a:ext>
            </a:extLst>
          </p:cNvPr>
          <p:cNvSpPr>
            <a:spLocks noGrp="1"/>
          </p:cNvSpPr>
          <p:nvPr>
            <p:ph type="title"/>
          </p:nvPr>
        </p:nvSpPr>
        <p:spPr>
          <a:xfrm>
            <a:off x="838200" y="365125"/>
            <a:ext cx="9805262" cy="1338478"/>
          </a:xfrm>
        </p:spPr>
        <p:txBody>
          <a:bodyPr>
            <a:normAutofit/>
          </a:bodyPr>
          <a:lstStyle/>
          <a:p>
            <a:r>
              <a:rPr lang="en-US" sz="3200" b="1">
                <a:solidFill>
                  <a:schemeClr val="accent1"/>
                </a:solidFill>
              </a:rPr>
              <a:t>Est-il </a:t>
            </a:r>
            <a:r>
              <a:rPr lang="en-US" sz="3200" b="1" err="1">
                <a:solidFill>
                  <a:schemeClr val="accent1"/>
                </a:solidFill>
              </a:rPr>
              <a:t>souhaitable</a:t>
            </a:r>
            <a:r>
              <a:rPr lang="en-US" sz="3200" b="1">
                <a:solidFill>
                  <a:schemeClr val="accent1"/>
                </a:solidFill>
              </a:rPr>
              <a:t> et possible de </a:t>
            </a:r>
            <a:r>
              <a:rPr lang="en-US" sz="3200" b="1" err="1">
                <a:solidFill>
                  <a:schemeClr val="accent1"/>
                </a:solidFill>
              </a:rPr>
              <a:t>créer</a:t>
            </a:r>
            <a:r>
              <a:rPr lang="en-US" sz="3200" b="1">
                <a:solidFill>
                  <a:schemeClr val="accent1"/>
                </a:solidFill>
              </a:rPr>
              <a:t> un </a:t>
            </a:r>
            <a:r>
              <a:rPr lang="en-US" sz="3200" b="1" err="1">
                <a:solidFill>
                  <a:schemeClr val="accent1"/>
                </a:solidFill>
              </a:rPr>
              <a:t>comité</a:t>
            </a:r>
            <a:r>
              <a:rPr lang="en-US" sz="3200" b="1">
                <a:solidFill>
                  <a:schemeClr val="accent1"/>
                </a:solidFill>
              </a:rPr>
              <a:t> de </a:t>
            </a:r>
            <a:r>
              <a:rPr lang="en-US" sz="3200" b="1" err="1">
                <a:solidFill>
                  <a:schemeClr val="accent1"/>
                </a:solidFill>
              </a:rPr>
              <a:t>veille</a:t>
            </a:r>
            <a:r>
              <a:rPr lang="en-US" sz="3200" b="1">
                <a:solidFill>
                  <a:schemeClr val="accent1"/>
                </a:solidFill>
              </a:rPr>
              <a:t> ? </a:t>
            </a:r>
          </a:p>
        </p:txBody>
      </p:sp>
      <p:sp>
        <p:nvSpPr>
          <p:cNvPr id="10" name="Espace réservé du contenu 9">
            <a:extLst>
              <a:ext uri="{FF2B5EF4-FFF2-40B4-BE49-F238E27FC236}">
                <a16:creationId xmlns:a16="http://schemas.microsoft.com/office/drawing/2014/main" id="{B3668BF5-F1C9-0119-1F4A-0C3FC2402C0A}"/>
              </a:ext>
            </a:extLst>
          </p:cNvPr>
          <p:cNvSpPr>
            <a:spLocks noGrp="1"/>
          </p:cNvSpPr>
          <p:nvPr>
            <p:ph idx="1"/>
          </p:nvPr>
        </p:nvSpPr>
        <p:spPr/>
        <p:txBody>
          <a:bodyPr vert="horz" lIns="91440" tIns="45720" rIns="91440" bIns="45720" rtlCol="0" anchor="t">
            <a:normAutofit/>
          </a:bodyPr>
          <a:lstStyle/>
          <a:p>
            <a:pPr marL="0" indent="0">
              <a:buNone/>
            </a:pPr>
            <a:r>
              <a:rPr lang="fr-FR" sz="2000"/>
              <a:t>Préalables à vérifier :</a:t>
            </a:r>
          </a:p>
          <a:p>
            <a:r>
              <a:rPr lang="fr-FR" sz="2000"/>
              <a:t>L'existence d'une Instance traitant déjà le sujet et s'y adosser pour développer son action</a:t>
            </a:r>
          </a:p>
          <a:p>
            <a:r>
              <a:rPr lang="fr-FR" sz="2000"/>
              <a:t>Les capacités de mobilisation des associations localement</a:t>
            </a:r>
          </a:p>
          <a:p>
            <a:r>
              <a:rPr lang="fr-FR" sz="2000"/>
              <a:t>Mesurer les potentiels associatifs pour porter le projet et repérer les divergences éventuelles entre associations</a:t>
            </a:r>
          </a:p>
          <a:p>
            <a:r>
              <a:rPr lang="fr-FR" sz="2000"/>
              <a:t>L'état des relations entre membres de la COMED</a:t>
            </a:r>
          </a:p>
          <a:p>
            <a:r>
              <a:rPr lang="fr-FR" sz="2000"/>
              <a:t>La pertinence de l'échelle d'intervention du comité</a:t>
            </a:r>
          </a:p>
          <a:p>
            <a:endParaRPr lang="fr-FR"/>
          </a:p>
          <a:p>
            <a:pPr marL="0" indent="0">
              <a:buNone/>
            </a:pPr>
            <a:endParaRPr lang="fr-FR"/>
          </a:p>
        </p:txBody>
      </p:sp>
      <p:pic>
        <p:nvPicPr>
          <p:cNvPr id="11" name="Image 10" descr="Une image contenant texte, capture d’écran, logiciel, Icône d’ordinateur&#10;&#10;Le contenu généré par l’IA peut être incorrect.">
            <a:extLst>
              <a:ext uri="{FF2B5EF4-FFF2-40B4-BE49-F238E27FC236}">
                <a16:creationId xmlns:a16="http://schemas.microsoft.com/office/drawing/2014/main" id="{5307029B-696F-B8E0-A026-187E2CCF30B5}"/>
              </a:ext>
            </a:extLst>
          </p:cNvPr>
          <p:cNvPicPr>
            <a:picLocks noChangeAspect="1"/>
          </p:cNvPicPr>
          <p:nvPr/>
        </p:nvPicPr>
        <p:blipFill rotWithShape="1">
          <a:blip r:embed="rId2"/>
          <a:srcRect l="29431" t="41701" r="20745" b="32780"/>
          <a:stretch/>
        </p:blipFill>
        <p:spPr bwMode="auto">
          <a:xfrm>
            <a:off x="622300" y="5944961"/>
            <a:ext cx="28702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08412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48136554CA17498C87A9E82F7F6511" ma:contentTypeVersion="14" ma:contentTypeDescription="Crée un document." ma:contentTypeScope="" ma:versionID="0ad6c115fe2b02d02e73492c37069bf1">
  <xsd:schema xmlns:xsd="http://www.w3.org/2001/XMLSchema" xmlns:xs="http://www.w3.org/2001/XMLSchema" xmlns:p="http://schemas.microsoft.com/office/2006/metadata/properties" xmlns:ns2="1ba116be-4790-4c92-b41d-eaff33cc685d" xmlns:ns3="3faf2693-3f3f-4ca7-9741-7d5041b96e2b" targetNamespace="http://schemas.microsoft.com/office/2006/metadata/properties" ma:root="true" ma:fieldsID="2c4c9b3ed3c57c5c685039713fd363d0" ns2:_="" ns3:_="">
    <xsd:import namespace="1ba116be-4790-4c92-b41d-eaff33cc685d"/>
    <xsd:import namespace="3faf2693-3f3f-4ca7-9741-7d5041b96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116be-4790-4c92-b41d-eaff33cc68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e1dcb030-1845-4104-8af1-efa8229a33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af2693-3f3f-4ca7-9741-7d5041b96e2b"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5d6abe55-36a1-4c72-bbb4-a81f504d384f}" ma:internalName="TaxCatchAll" ma:showField="CatchAllData" ma:web="3faf2693-3f3f-4ca7-9741-7d5041b96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faf2693-3f3f-4ca7-9741-7d5041b96e2b" xsi:nil="true"/>
    <lcf76f155ced4ddcb4097134ff3c332f xmlns="1ba116be-4790-4c92-b41d-eaff33cc68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B3BCB7-61CA-4D9D-9C6D-112A321C253F}">
  <ds:schemaRefs>
    <ds:schemaRef ds:uri="http://schemas.microsoft.com/sharepoint/v3/contenttype/forms"/>
  </ds:schemaRefs>
</ds:datastoreItem>
</file>

<file path=customXml/itemProps2.xml><?xml version="1.0" encoding="utf-8"?>
<ds:datastoreItem xmlns:ds="http://schemas.openxmlformats.org/officeDocument/2006/customXml" ds:itemID="{D98F8088-742A-4A2A-91B7-803CBFA7A346}">
  <ds:schemaRefs>
    <ds:schemaRef ds:uri="1ba116be-4790-4c92-b41d-eaff33cc685d"/>
    <ds:schemaRef ds:uri="3faf2693-3f3f-4ca7-9741-7d5041b96e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1A127A-7AAA-4A8D-B5A2-1BAC3B340976}">
  <ds:schemaRefs>
    <ds:schemaRef ds:uri="1ba116be-4790-4c92-b41d-eaff33cc685d"/>
    <ds:schemaRef ds:uri="3faf2693-3f3f-4ca7-9741-7d5041b96e2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1</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Est-il souhaitable et possible de créer un comité de veille ? </vt:lpstr>
      <vt:lpstr>Comment se compose un comité de veille ? </vt:lpstr>
      <vt:lpstr>Comment s'organise un comité de veille ? </vt:lpstr>
      <vt:lpstr>Comment animer un comité de veille ?  </vt:lpstr>
      <vt:lpstr>Quelles actions peuvent-être mises en place ?  </vt:lpstr>
      <vt:lpstr>Comités de veille </vt:lpstr>
      <vt:lpstr>Comité de veille DALO Paris</vt:lpstr>
      <vt:lpstr>Comité de veille DALO des Bouches-du-Rhône</vt:lpstr>
      <vt:lpstr>Travail en cours dans les Alpes - Maritimes</vt:lpstr>
      <vt:lpstr>Non assistance à personnes mal-logées </vt:lpstr>
      <vt:lpstr>PowerPoint Presentation</vt:lpstr>
      <vt:lpstr>Recours hébergement d'urgence </vt:lpstr>
      <vt:lpstr>PowerPoint Presentation</vt:lpstr>
      <vt:lpstr>Recours DALO </vt:lpstr>
      <vt:lpstr>Recours en responsabilité déposés le 13.2.2025</vt:lpstr>
      <vt:lpstr>Communication </vt:lpstr>
      <vt:lpstr>Les étapes à venir... </vt:lpstr>
      <vt:lpstr>Le rôle des comités de veille dans l'apport de "preuves"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réservée</dc:title>
  <dc:creator>Olivier SIMON</dc:creator>
  <cp:revision>4</cp:revision>
  <dcterms:created xsi:type="dcterms:W3CDTF">2022-06-09T08:47:11Z</dcterms:created>
  <dcterms:modified xsi:type="dcterms:W3CDTF">2025-03-05T12:52:17Z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0x0101009548136554CA17498C87A9E82F7F6511</vt:lpwstr>
  </property>
  <property fmtid="{D5CDD505-2E9C-101B-9397-08002B2CF9AE}" pid="3" name="MediaServiceImageTags">
    <vt:lpwstr/>
  </property>
</Properties>
</file>